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notesSlides/notesSlide11.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drawings/drawing2.xml" ContentType="application/vnd.openxmlformats-officedocument.drawingml.chartshapes+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15.xml" ContentType="application/vnd.openxmlformats-officedocument.presentationml.notesSl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charts/chart11.xml" ContentType="application/vnd.openxmlformats-officedocument.drawingml.chart+xml"/>
  <Override PartName="/ppt/drawings/drawing3.xml" ContentType="application/vnd.openxmlformats-officedocument.drawingml.chartshapes+xml"/>
  <Override PartName="/ppt/charts/chart12.xml" ContentType="application/vnd.openxmlformats-officedocument.drawingml.chart+xml"/>
  <Override PartName="/ppt/drawings/drawing4.xml" ContentType="application/vnd.openxmlformats-officedocument.drawingml.chartshapes+xml"/>
  <Override PartName="/ppt/charts/chart13.xml" ContentType="application/vnd.openxmlformats-officedocument.drawingml.chart+xml"/>
  <Override PartName="/ppt/drawings/drawing5.xml" ContentType="application/vnd.openxmlformats-officedocument.drawingml.chartshapes+xml"/>
  <Override PartName="/ppt/notesSlides/notesSlide16.xml" ContentType="application/vnd.openxmlformats-officedocument.presentationml.notesSlide+xml"/>
  <Override PartName="/ppt/charts/chart14.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5.xml" ContentType="application/vnd.openxmlformats-officedocument.drawingml.chart+xml"/>
  <Override PartName="/ppt/theme/themeOverride2.xml" ContentType="application/vnd.openxmlformats-officedocument.themeOverride+xml"/>
  <Override PartName="/ppt/notesSlides/notesSlide19.xml" ContentType="application/vnd.openxmlformats-officedocument.presentationml.notesSlide+xml"/>
  <Override PartName="/ppt/charts/chart16.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0.xml" ContentType="application/vnd.openxmlformats-officedocument.presentationml.notesSlide+xml"/>
  <Override PartName="/ppt/charts/chart17.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8.xml" ContentType="application/vnd.openxmlformats-officedocument.drawingml.chart+xml"/>
  <Override PartName="/ppt/theme/themeOverride3.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 id="2147483675" r:id="rId2"/>
  </p:sldMasterIdLst>
  <p:notesMasterIdLst>
    <p:notesMasterId r:id="rId34"/>
  </p:notesMasterIdLst>
  <p:sldIdLst>
    <p:sldId id="5135" r:id="rId3"/>
    <p:sldId id="5136" r:id="rId4"/>
    <p:sldId id="5137" r:id="rId5"/>
    <p:sldId id="259" r:id="rId6"/>
    <p:sldId id="5120" r:id="rId7"/>
    <p:sldId id="5138" r:id="rId8"/>
    <p:sldId id="263" r:id="rId9"/>
    <p:sldId id="260" r:id="rId10"/>
    <p:sldId id="4680" r:id="rId11"/>
    <p:sldId id="4685" r:id="rId12"/>
    <p:sldId id="5131" r:id="rId13"/>
    <p:sldId id="5132" r:id="rId14"/>
    <p:sldId id="5140" r:id="rId15"/>
    <p:sldId id="4930" r:id="rId16"/>
    <p:sldId id="4898" r:id="rId17"/>
    <p:sldId id="5091" r:id="rId18"/>
    <p:sldId id="5133" r:id="rId19"/>
    <p:sldId id="4981" r:id="rId20"/>
    <p:sldId id="5134" r:id="rId21"/>
    <p:sldId id="5139" r:id="rId22"/>
    <p:sldId id="275" r:id="rId23"/>
    <p:sldId id="4656" r:id="rId24"/>
    <p:sldId id="4362" r:id="rId25"/>
    <p:sldId id="4657" r:id="rId26"/>
    <p:sldId id="5125" r:id="rId27"/>
    <p:sldId id="5127" r:id="rId28"/>
    <p:sldId id="5126" r:id="rId29"/>
    <p:sldId id="5085" r:id="rId30"/>
    <p:sldId id="281" r:id="rId31"/>
    <p:sldId id="285" r:id="rId32"/>
    <p:sldId id="283" r:id="rId33"/>
  </p:sldIdLst>
  <p:sldSz cx="12192000" cy="6858000"/>
  <p:notesSz cx="6858000" cy="9144000"/>
  <p:embeddedFontLst>
    <p:embeddedFont>
      <p:font typeface="Calibri" panose="020F0502020204030204" pitchFamily="34" charset="0"/>
      <p:regular r:id="rId35"/>
      <p:bold r:id="rId36"/>
      <p:italic r:id="rId37"/>
      <p:boldItalic r:id="rId38"/>
    </p:embeddedFont>
    <p:embeddedFont>
      <p:font typeface="Constantia" panose="02030602050306030303" pitchFamily="18" charset="0"/>
      <p:regular r:id="rId39"/>
      <p:bold r:id="rId40"/>
      <p:italic r:id="rId41"/>
      <p:boldItalic r:id="rId42"/>
    </p:embeddedFont>
    <p:embeddedFont>
      <p:font typeface="MS UI Gothic" panose="020B0600070205080204" pitchFamily="34" charset="-128"/>
      <p:regular r:id="rId43"/>
    </p:embeddedFont>
    <p:embeddedFont>
      <p:font typeface="Nunito Sans" pitchFamily="2" charset="0"/>
      <p:regular r:id="rId44"/>
      <p:bold r:id="rId45"/>
      <p:italic r:id="rId46"/>
      <p:boldItalic r:id="rId47"/>
    </p:embeddedFont>
    <p:embeddedFont>
      <p:font typeface="Open Sans" panose="020B0606030504020204" pitchFamily="34" charset="0"/>
      <p:regular r:id="rId48"/>
      <p:bold r:id="rId49"/>
      <p:italic r:id="rId50"/>
      <p:boldItalic r:id="rId51"/>
    </p:embeddedFont>
    <p:embeddedFont>
      <p:font typeface="Open Sans Light" panose="020B0306030504020204" pitchFamily="34" charset="0"/>
      <p:regular r:id="rId52"/>
      <p:bold r:id="rId53"/>
      <p:italic r:id="rId54"/>
      <p:boldItalic r:id="rId55"/>
    </p:embeddedFont>
    <p:embeddedFont>
      <p:font typeface="Verdana" panose="020B0604030504040204" pitchFamily="34" charset="0"/>
      <p:regular r:id="rId56"/>
      <p:bold r:id="rId57"/>
      <p:italic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0" roundtripDataSignature="AMtx7miuucUOCeQ0pJqegTxL2WgY98PgU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F1FF"/>
    <a:srgbClr val="C1D8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8DC37B-681B-45C8-B381-BE644C18A9A0}">
  <a:tblStyle styleId="{1D8DC37B-681B-45C8-B381-BE644C18A9A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286"/>
    <p:restoredTop sz="86503"/>
  </p:normalViewPr>
  <p:slideViewPr>
    <p:cSldViewPr snapToGrid="0" snapToObjects="1">
      <p:cViewPr varScale="1">
        <p:scale>
          <a:sx n="71" d="100"/>
          <a:sy n="71" d="100"/>
        </p:scale>
        <p:origin x="96" y="6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font" Target="fonts/font21.fntdata"/><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font" Target="fonts/font24.fntdata"/><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font" Target="fonts/font22.fntdata"/><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1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font" Target="fonts/font25.fntdata"/><Relationship Id="rId20" Type="http://schemas.openxmlformats.org/officeDocument/2006/relationships/slide" Target="slides/slide18.xml"/><Relationship Id="rId41" Type="http://schemas.openxmlformats.org/officeDocument/2006/relationships/font" Target="fonts/font7.fntdata"/><Relationship Id="rId54" Type="http://schemas.openxmlformats.org/officeDocument/2006/relationships/font" Target="fonts/font20.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font" Target="fonts/font23.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10.fntdata"/><Relationship Id="rId52" Type="http://schemas.openxmlformats.org/officeDocument/2006/relationships/font" Target="fonts/font18.fntdata"/><Relationship Id="rId60"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6.xml"/><Relationship Id="rId1" Type="http://schemas.microsoft.com/office/2011/relationships/chartStyle" Target="style6.xm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7.xml"/><Relationship Id="rId1" Type="http://schemas.microsoft.com/office/2011/relationships/chartStyle" Target="style7.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2.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8.xml"/><Relationship Id="rId1" Type="http://schemas.microsoft.com/office/2011/relationships/chartStyle" Target="style8.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9.xml"/><Relationship Id="rId1" Type="http://schemas.microsoft.com/office/2011/relationships/chartStyle" Target="style9.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Sheet1!$B$2</c:f>
              <c:strCache>
                <c:ptCount val="1"/>
                <c:pt idx="0">
                  <c:v>Value of Manufacturers' Shipments for All Manufacturing Industries, Percent Change from Year Ago, Monthly, Seasonally Adjusted</c:v>
                </c:pt>
              </c:strCache>
            </c:strRef>
          </c:tx>
          <c:spPr>
            <a:ln w="41275" cap="rnd">
              <a:solidFill>
                <a:srgbClr val="008000"/>
              </a:solidFill>
              <a:round/>
            </a:ln>
            <a:effectLst/>
          </c:spPr>
          <c:marker>
            <c:symbol val="none"/>
          </c:marker>
          <c:cat>
            <c:numRef>
              <c:f>Sheet1!$A$3:$A$348</c:f>
              <c:numCache>
                <c:formatCode>mmm\-yy</c:formatCode>
                <c:ptCount val="346"/>
                <c:pt idx="0">
                  <c:v>33970</c:v>
                </c:pt>
                <c:pt idx="1">
                  <c:v>34001</c:v>
                </c:pt>
                <c:pt idx="2">
                  <c:v>34029</c:v>
                </c:pt>
                <c:pt idx="3">
                  <c:v>34060</c:v>
                </c:pt>
                <c:pt idx="4">
                  <c:v>34090</c:v>
                </c:pt>
                <c:pt idx="5">
                  <c:v>34121</c:v>
                </c:pt>
                <c:pt idx="6">
                  <c:v>34151</c:v>
                </c:pt>
                <c:pt idx="7">
                  <c:v>34182</c:v>
                </c:pt>
                <c:pt idx="8">
                  <c:v>34213</c:v>
                </c:pt>
                <c:pt idx="9">
                  <c:v>34243</c:v>
                </c:pt>
                <c:pt idx="10">
                  <c:v>34274</c:v>
                </c:pt>
                <c:pt idx="11">
                  <c:v>34304</c:v>
                </c:pt>
                <c:pt idx="12">
                  <c:v>34335</c:v>
                </c:pt>
                <c:pt idx="13">
                  <c:v>34366</c:v>
                </c:pt>
                <c:pt idx="14">
                  <c:v>34394</c:v>
                </c:pt>
                <c:pt idx="15">
                  <c:v>34425</c:v>
                </c:pt>
                <c:pt idx="16">
                  <c:v>34455</c:v>
                </c:pt>
                <c:pt idx="17">
                  <c:v>34486</c:v>
                </c:pt>
                <c:pt idx="18">
                  <c:v>34516</c:v>
                </c:pt>
                <c:pt idx="19">
                  <c:v>34547</c:v>
                </c:pt>
                <c:pt idx="20">
                  <c:v>34578</c:v>
                </c:pt>
                <c:pt idx="21">
                  <c:v>34608</c:v>
                </c:pt>
                <c:pt idx="22">
                  <c:v>34639</c:v>
                </c:pt>
                <c:pt idx="23">
                  <c:v>34669</c:v>
                </c:pt>
                <c:pt idx="24">
                  <c:v>34700</c:v>
                </c:pt>
                <c:pt idx="25">
                  <c:v>34731</c:v>
                </c:pt>
                <c:pt idx="26">
                  <c:v>34759</c:v>
                </c:pt>
                <c:pt idx="27">
                  <c:v>34790</c:v>
                </c:pt>
                <c:pt idx="28">
                  <c:v>34820</c:v>
                </c:pt>
                <c:pt idx="29">
                  <c:v>34851</c:v>
                </c:pt>
                <c:pt idx="30">
                  <c:v>34881</c:v>
                </c:pt>
                <c:pt idx="31">
                  <c:v>34912</c:v>
                </c:pt>
                <c:pt idx="32">
                  <c:v>34943</c:v>
                </c:pt>
                <c:pt idx="33">
                  <c:v>34973</c:v>
                </c:pt>
                <c:pt idx="34">
                  <c:v>35004</c:v>
                </c:pt>
                <c:pt idx="35">
                  <c:v>35034</c:v>
                </c:pt>
                <c:pt idx="36">
                  <c:v>35065</c:v>
                </c:pt>
                <c:pt idx="37">
                  <c:v>35096</c:v>
                </c:pt>
                <c:pt idx="38">
                  <c:v>35125</c:v>
                </c:pt>
                <c:pt idx="39">
                  <c:v>35156</c:v>
                </c:pt>
                <c:pt idx="40">
                  <c:v>35186</c:v>
                </c:pt>
                <c:pt idx="41">
                  <c:v>35217</c:v>
                </c:pt>
                <c:pt idx="42">
                  <c:v>35247</c:v>
                </c:pt>
                <c:pt idx="43">
                  <c:v>35278</c:v>
                </c:pt>
                <c:pt idx="44">
                  <c:v>35309</c:v>
                </c:pt>
                <c:pt idx="45">
                  <c:v>35339</c:v>
                </c:pt>
                <c:pt idx="46">
                  <c:v>35370</c:v>
                </c:pt>
                <c:pt idx="47">
                  <c:v>35400</c:v>
                </c:pt>
                <c:pt idx="48">
                  <c:v>35431</c:v>
                </c:pt>
                <c:pt idx="49">
                  <c:v>35462</c:v>
                </c:pt>
                <c:pt idx="50">
                  <c:v>35490</c:v>
                </c:pt>
                <c:pt idx="51">
                  <c:v>35521</c:v>
                </c:pt>
                <c:pt idx="52">
                  <c:v>35551</c:v>
                </c:pt>
                <c:pt idx="53">
                  <c:v>35582</c:v>
                </c:pt>
                <c:pt idx="54">
                  <c:v>35612</c:v>
                </c:pt>
                <c:pt idx="55">
                  <c:v>35643</c:v>
                </c:pt>
                <c:pt idx="56">
                  <c:v>35674</c:v>
                </c:pt>
                <c:pt idx="57">
                  <c:v>35704</c:v>
                </c:pt>
                <c:pt idx="58">
                  <c:v>35735</c:v>
                </c:pt>
                <c:pt idx="59">
                  <c:v>35765</c:v>
                </c:pt>
                <c:pt idx="60">
                  <c:v>35796</c:v>
                </c:pt>
                <c:pt idx="61">
                  <c:v>35827</c:v>
                </c:pt>
                <c:pt idx="62">
                  <c:v>35855</c:v>
                </c:pt>
                <c:pt idx="63">
                  <c:v>35886</c:v>
                </c:pt>
                <c:pt idx="64">
                  <c:v>35916</c:v>
                </c:pt>
                <c:pt idx="65">
                  <c:v>35947</c:v>
                </c:pt>
                <c:pt idx="66">
                  <c:v>35977</c:v>
                </c:pt>
                <c:pt idx="67">
                  <c:v>36008</c:v>
                </c:pt>
                <c:pt idx="68">
                  <c:v>36039</c:v>
                </c:pt>
                <c:pt idx="69">
                  <c:v>36069</c:v>
                </c:pt>
                <c:pt idx="70">
                  <c:v>36100</c:v>
                </c:pt>
                <c:pt idx="71">
                  <c:v>36130</c:v>
                </c:pt>
                <c:pt idx="72">
                  <c:v>36161</c:v>
                </c:pt>
                <c:pt idx="73">
                  <c:v>36192</c:v>
                </c:pt>
                <c:pt idx="74">
                  <c:v>36220</c:v>
                </c:pt>
                <c:pt idx="75">
                  <c:v>36251</c:v>
                </c:pt>
                <c:pt idx="76">
                  <c:v>36281</c:v>
                </c:pt>
                <c:pt idx="77">
                  <c:v>36312</c:v>
                </c:pt>
                <c:pt idx="78">
                  <c:v>36342</c:v>
                </c:pt>
                <c:pt idx="79">
                  <c:v>36373</c:v>
                </c:pt>
                <c:pt idx="80">
                  <c:v>36404</c:v>
                </c:pt>
                <c:pt idx="81">
                  <c:v>36434</c:v>
                </c:pt>
                <c:pt idx="82">
                  <c:v>36465</c:v>
                </c:pt>
                <c:pt idx="83">
                  <c:v>36495</c:v>
                </c:pt>
                <c:pt idx="84">
                  <c:v>36526</c:v>
                </c:pt>
                <c:pt idx="85">
                  <c:v>36557</c:v>
                </c:pt>
                <c:pt idx="86">
                  <c:v>36586</c:v>
                </c:pt>
                <c:pt idx="87">
                  <c:v>36617</c:v>
                </c:pt>
                <c:pt idx="88">
                  <c:v>36647</c:v>
                </c:pt>
                <c:pt idx="89">
                  <c:v>36678</c:v>
                </c:pt>
                <c:pt idx="90">
                  <c:v>36708</c:v>
                </c:pt>
                <c:pt idx="91">
                  <c:v>36739</c:v>
                </c:pt>
                <c:pt idx="92">
                  <c:v>36770</c:v>
                </c:pt>
                <c:pt idx="93">
                  <c:v>36800</c:v>
                </c:pt>
                <c:pt idx="94">
                  <c:v>36831</c:v>
                </c:pt>
                <c:pt idx="95">
                  <c:v>36861</c:v>
                </c:pt>
                <c:pt idx="96">
                  <c:v>36892</c:v>
                </c:pt>
                <c:pt idx="97">
                  <c:v>36923</c:v>
                </c:pt>
                <c:pt idx="98">
                  <c:v>36951</c:v>
                </c:pt>
                <c:pt idx="99">
                  <c:v>36982</c:v>
                </c:pt>
                <c:pt idx="100">
                  <c:v>37012</c:v>
                </c:pt>
                <c:pt idx="101">
                  <c:v>37043</c:v>
                </c:pt>
                <c:pt idx="102">
                  <c:v>37073</c:v>
                </c:pt>
                <c:pt idx="103">
                  <c:v>37104</c:v>
                </c:pt>
                <c:pt idx="104">
                  <c:v>37135</c:v>
                </c:pt>
                <c:pt idx="105">
                  <c:v>37165</c:v>
                </c:pt>
                <c:pt idx="106">
                  <c:v>37196</c:v>
                </c:pt>
                <c:pt idx="107">
                  <c:v>37226</c:v>
                </c:pt>
                <c:pt idx="108">
                  <c:v>37257</c:v>
                </c:pt>
                <c:pt idx="109">
                  <c:v>37288</c:v>
                </c:pt>
                <c:pt idx="110">
                  <c:v>37316</c:v>
                </c:pt>
                <c:pt idx="111">
                  <c:v>37347</c:v>
                </c:pt>
                <c:pt idx="112">
                  <c:v>37377</c:v>
                </c:pt>
                <c:pt idx="113">
                  <c:v>37408</c:v>
                </c:pt>
                <c:pt idx="114">
                  <c:v>37438</c:v>
                </c:pt>
                <c:pt idx="115">
                  <c:v>37469</c:v>
                </c:pt>
                <c:pt idx="116">
                  <c:v>37500</c:v>
                </c:pt>
                <c:pt idx="117">
                  <c:v>37530</c:v>
                </c:pt>
                <c:pt idx="118">
                  <c:v>37561</c:v>
                </c:pt>
                <c:pt idx="119">
                  <c:v>37591</c:v>
                </c:pt>
                <c:pt idx="120">
                  <c:v>37622</c:v>
                </c:pt>
                <c:pt idx="121">
                  <c:v>37653</c:v>
                </c:pt>
                <c:pt idx="122">
                  <c:v>37681</c:v>
                </c:pt>
                <c:pt idx="123">
                  <c:v>37712</c:v>
                </c:pt>
                <c:pt idx="124">
                  <c:v>37742</c:v>
                </c:pt>
                <c:pt idx="125">
                  <c:v>37773</c:v>
                </c:pt>
                <c:pt idx="126">
                  <c:v>37803</c:v>
                </c:pt>
                <c:pt idx="127">
                  <c:v>37834</c:v>
                </c:pt>
                <c:pt idx="128">
                  <c:v>37865</c:v>
                </c:pt>
                <c:pt idx="129">
                  <c:v>37895</c:v>
                </c:pt>
                <c:pt idx="130">
                  <c:v>37926</c:v>
                </c:pt>
                <c:pt idx="131">
                  <c:v>37956</c:v>
                </c:pt>
                <c:pt idx="132">
                  <c:v>37987</c:v>
                </c:pt>
                <c:pt idx="133">
                  <c:v>38018</c:v>
                </c:pt>
                <c:pt idx="134">
                  <c:v>38047</c:v>
                </c:pt>
                <c:pt idx="135">
                  <c:v>38078</c:v>
                </c:pt>
                <c:pt idx="136">
                  <c:v>38108</c:v>
                </c:pt>
                <c:pt idx="137">
                  <c:v>38139</c:v>
                </c:pt>
                <c:pt idx="138">
                  <c:v>38169</c:v>
                </c:pt>
                <c:pt idx="139">
                  <c:v>38200</c:v>
                </c:pt>
                <c:pt idx="140">
                  <c:v>38231</c:v>
                </c:pt>
                <c:pt idx="141">
                  <c:v>38261</c:v>
                </c:pt>
                <c:pt idx="142">
                  <c:v>38292</c:v>
                </c:pt>
                <c:pt idx="143">
                  <c:v>38322</c:v>
                </c:pt>
                <c:pt idx="144">
                  <c:v>38353</c:v>
                </c:pt>
                <c:pt idx="145">
                  <c:v>38384</c:v>
                </c:pt>
                <c:pt idx="146">
                  <c:v>38412</c:v>
                </c:pt>
                <c:pt idx="147">
                  <c:v>38443</c:v>
                </c:pt>
                <c:pt idx="148">
                  <c:v>38473</c:v>
                </c:pt>
                <c:pt idx="149">
                  <c:v>38504</c:v>
                </c:pt>
                <c:pt idx="150">
                  <c:v>38534</c:v>
                </c:pt>
                <c:pt idx="151">
                  <c:v>38565</c:v>
                </c:pt>
                <c:pt idx="152">
                  <c:v>38596</c:v>
                </c:pt>
                <c:pt idx="153">
                  <c:v>38626</c:v>
                </c:pt>
                <c:pt idx="154">
                  <c:v>38657</c:v>
                </c:pt>
                <c:pt idx="155">
                  <c:v>38687</c:v>
                </c:pt>
                <c:pt idx="156">
                  <c:v>38718</c:v>
                </c:pt>
                <c:pt idx="157">
                  <c:v>38749</c:v>
                </c:pt>
                <c:pt idx="158">
                  <c:v>38777</c:v>
                </c:pt>
                <c:pt idx="159">
                  <c:v>38808</c:v>
                </c:pt>
                <c:pt idx="160">
                  <c:v>38838</c:v>
                </c:pt>
                <c:pt idx="161">
                  <c:v>38869</c:v>
                </c:pt>
                <c:pt idx="162">
                  <c:v>38899</c:v>
                </c:pt>
                <c:pt idx="163">
                  <c:v>38930</c:v>
                </c:pt>
                <c:pt idx="164">
                  <c:v>38961</c:v>
                </c:pt>
                <c:pt idx="165">
                  <c:v>38991</c:v>
                </c:pt>
                <c:pt idx="166">
                  <c:v>39022</c:v>
                </c:pt>
                <c:pt idx="167">
                  <c:v>39052</c:v>
                </c:pt>
                <c:pt idx="168">
                  <c:v>39083</c:v>
                </c:pt>
                <c:pt idx="169">
                  <c:v>39114</c:v>
                </c:pt>
                <c:pt idx="170">
                  <c:v>39142</c:v>
                </c:pt>
                <c:pt idx="171">
                  <c:v>39173</c:v>
                </c:pt>
                <c:pt idx="172">
                  <c:v>39203</c:v>
                </c:pt>
                <c:pt idx="173">
                  <c:v>39234</c:v>
                </c:pt>
                <c:pt idx="174">
                  <c:v>39264</c:v>
                </c:pt>
                <c:pt idx="175">
                  <c:v>39295</c:v>
                </c:pt>
                <c:pt idx="176">
                  <c:v>39326</c:v>
                </c:pt>
                <c:pt idx="177">
                  <c:v>39356</c:v>
                </c:pt>
                <c:pt idx="178">
                  <c:v>39387</c:v>
                </c:pt>
                <c:pt idx="179">
                  <c:v>39417</c:v>
                </c:pt>
                <c:pt idx="180">
                  <c:v>39448</c:v>
                </c:pt>
                <c:pt idx="181">
                  <c:v>39479</c:v>
                </c:pt>
                <c:pt idx="182">
                  <c:v>39508</c:v>
                </c:pt>
                <c:pt idx="183">
                  <c:v>39539</c:v>
                </c:pt>
                <c:pt idx="184">
                  <c:v>39569</c:v>
                </c:pt>
                <c:pt idx="185">
                  <c:v>39600</c:v>
                </c:pt>
                <c:pt idx="186">
                  <c:v>39630</c:v>
                </c:pt>
                <c:pt idx="187">
                  <c:v>39661</c:v>
                </c:pt>
                <c:pt idx="188">
                  <c:v>39692</c:v>
                </c:pt>
                <c:pt idx="189">
                  <c:v>39722</c:v>
                </c:pt>
                <c:pt idx="190">
                  <c:v>39753</c:v>
                </c:pt>
                <c:pt idx="191">
                  <c:v>39783</c:v>
                </c:pt>
                <c:pt idx="192">
                  <c:v>39814</c:v>
                </c:pt>
                <c:pt idx="193">
                  <c:v>39845</c:v>
                </c:pt>
                <c:pt idx="194">
                  <c:v>39873</c:v>
                </c:pt>
                <c:pt idx="195">
                  <c:v>39904</c:v>
                </c:pt>
                <c:pt idx="196">
                  <c:v>39934</c:v>
                </c:pt>
                <c:pt idx="197">
                  <c:v>39965</c:v>
                </c:pt>
                <c:pt idx="198">
                  <c:v>39995</c:v>
                </c:pt>
                <c:pt idx="199">
                  <c:v>40026</c:v>
                </c:pt>
                <c:pt idx="200">
                  <c:v>40057</c:v>
                </c:pt>
                <c:pt idx="201">
                  <c:v>40087</c:v>
                </c:pt>
                <c:pt idx="202">
                  <c:v>40118</c:v>
                </c:pt>
                <c:pt idx="203">
                  <c:v>40148</c:v>
                </c:pt>
                <c:pt idx="204">
                  <c:v>40179</c:v>
                </c:pt>
                <c:pt idx="205">
                  <c:v>40210</c:v>
                </c:pt>
                <c:pt idx="206">
                  <c:v>40238</c:v>
                </c:pt>
                <c:pt idx="207">
                  <c:v>40269</c:v>
                </c:pt>
                <c:pt idx="208">
                  <c:v>40299</c:v>
                </c:pt>
                <c:pt idx="209">
                  <c:v>40330</c:v>
                </c:pt>
                <c:pt idx="210">
                  <c:v>40360</c:v>
                </c:pt>
                <c:pt idx="211">
                  <c:v>40391</c:v>
                </c:pt>
                <c:pt idx="212">
                  <c:v>40422</c:v>
                </c:pt>
                <c:pt idx="213">
                  <c:v>40452</c:v>
                </c:pt>
                <c:pt idx="214">
                  <c:v>40483</c:v>
                </c:pt>
                <c:pt idx="215">
                  <c:v>40513</c:v>
                </c:pt>
                <c:pt idx="216">
                  <c:v>40544</c:v>
                </c:pt>
                <c:pt idx="217">
                  <c:v>40575</c:v>
                </c:pt>
                <c:pt idx="218">
                  <c:v>40603</c:v>
                </c:pt>
                <c:pt idx="219">
                  <c:v>40634</c:v>
                </c:pt>
                <c:pt idx="220">
                  <c:v>40664</c:v>
                </c:pt>
                <c:pt idx="221">
                  <c:v>40695</c:v>
                </c:pt>
                <c:pt idx="222">
                  <c:v>40725</c:v>
                </c:pt>
                <c:pt idx="223">
                  <c:v>40756</c:v>
                </c:pt>
                <c:pt idx="224">
                  <c:v>40787</c:v>
                </c:pt>
                <c:pt idx="225">
                  <c:v>40817</c:v>
                </c:pt>
                <c:pt idx="226">
                  <c:v>40848</c:v>
                </c:pt>
                <c:pt idx="227">
                  <c:v>40878</c:v>
                </c:pt>
                <c:pt idx="228">
                  <c:v>40909</c:v>
                </c:pt>
                <c:pt idx="229">
                  <c:v>40940</c:v>
                </c:pt>
                <c:pt idx="230">
                  <c:v>40969</c:v>
                </c:pt>
                <c:pt idx="231">
                  <c:v>41000</c:v>
                </c:pt>
                <c:pt idx="232">
                  <c:v>41030</c:v>
                </c:pt>
                <c:pt idx="233">
                  <c:v>41061</c:v>
                </c:pt>
                <c:pt idx="234">
                  <c:v>41091</c:v>
                </c:pt>
                <c:pt idx="235">
                  <c:v>41122</c:v>
                </c:pt>
                <c:pt idx="236">
                  <c:v>41153</c:v>
                </c:pt>
                <c:pt idx="237">
                  <c:v>41183</c:v>
                </c:pt>
                <c:pt idx="238">
                  <c:v>41214</c:v>
                </c:pt>
                <c:pt idx="239">
                  <c:v>41244</c:v>
                </c:pt>
                <c:pt idx="240">
                  <c:v>41275</c:v>
                </c:pt>
                <c:pt idx="241">
                  <c:v>41306</c:v>
                </c:pt>
                <c:pt idx="242">
                  <c:v>41334</c:v>
                </c:pt>
                <c:pt idx="243">
                  <c:v>41365</c:v>
                </c:pt>
                <c:pt idx="244">
                  <c:v>41395</c:v>
                </c:pt>
                <c:pt idx="245">
                  <c:v>41426</c:v>
                </c:pt>
                <c:pt idx="246">
                  <c:v>41456</c:v>
                </c:pt>
                <c:pt idx="247">
                  <c:v>41487</c:v>
                </c:pt>
                <c:pt idx="248">
                  <c:v>41518</c:v>
                </c:pt>
                <c:pt idx="249">
                  <c:v>41548</c:v>
                </c:pt>
                <c:pt idx="250">
                  <c:v>41579</c:v>
                </c:pt>
                <c:pt idx="251">
                  <c:v>41609</c:v>
                </c:pt>
                <c:pt idx="252">
                  <c:v>41640</c:v>
                </c:pt>
                <c:pt idx="253">
                  <c:v>41671</c:v>
                </c:pt>
                <c:pt idx="254">
                  <c:v>41699</c:v>
                </c:pt>
                <c:pt idx="255">
                  <c:v>41730</c:v>
                </c:pt>
                <c:pt idx="256">
                  <c:v>41760</c:v>
                </c:pt>
                <c:pt idx="257">
                  <c:v>41791</c:v>
                </c:pt>
                <c:pt idx="258">
                  <c:v>41821</c:v>
                </c:pt>
                <c:pt idx="259">
                  <c:v>41852</c:v>
                </c:pt>
                <c:pt idx="260">
                  <c:v>41883</c:v>
                </c:pt>
                <c:pt idx="261">
                  <c:v>41913</c:v>
                </c:pt>
                <c:pt idx="262">
                  <c:v>41944</c:v>
                </c:pt>
                <c:pt idx="263">
                  <c:v>41974</c:v>
                </c:pt>
                <c:pt idx="264">
                  <c:v>42005</c:v>
                </c:pt>
                <c:pt idx="265">
                  <c:v>42036</c:v>
                </c:pt>
                <c:pt idx="266">
                  <c:v>42064</c:v>
                </c:pt>
                <c:pt idx="267">
                  <c:v>42095</c:v>
                </c:pt>
                <c:pt idx="268">
                  <c:v>42125</c:v>
                </c:pt>
                <c:pt idx="269">
                  <c:v>42156</c:v>
                </c:pt>
                <c:pt idx="270">
                  <c:v>42186</c:v>
                </c:pt>
                <c:pt idx="271">
                  <c:v>42217</c:v>
                </c:pt>
                <c:pt idx="272">
                  <c:v>42248</c:v>
                </c:pt>
                <c:pt idx="273">
                  <c:v>42278</c:v>
                </c:pt>
                <c:pt idx="274">
                  <c:v>42309</c:v>
                </c:pt>
                <c:pt idx="275">
                  <c:v>42339</c:v>
                </c:pt>
                <c:pt idx="276">
                  <c:v>42370</c:v>
                </c:pt>
                <c:pt idx="277">
                  <c:v>42401</c:v>
                </c:pt>
                <c:pt idx="278">
                  <c:v>42430</c:v>
                </c:pt>
                <c:pt idx="279">
                  <c:v>42461</c:v>
                </c:pt>
                <c:pt idx="280">
                  <c:v>42491</c:v>
                </c:pt>
                <c:pt idx="281">
                  <c:v>42522</c:v>
                </c:pt>
                <c:pt idx="282">
                  <c:v>42552</c:v>
                </c:pt>
                <c:pt idx="283">
                  <c:v>42583</c:v>
                </c:pt>
                <c:pt idx="284">
                  <c:v>42614</c:v>
                </c:pt>
                <c:pt idx="285">
                  <c:v>42644</c:v>
                </c:pt>
                <c:pt idx="286">
                  <c:v>42675</c:v>
                </c:pt>
                <c:pt idx="287">
                  <c:v>42705</c:v>
                </c:pt>
                <c:pt idx="288">
                  <c:v>42736</c:v>
                </c:pt>
                <c:pt idx="289">
                  <c:v>42767</c:v>
                </c:pt>
                <c:pt idx="290">
                  <c:v>42795</c:v>
                </c:pt>
                <c:pt idx="291">
                  <c:v>42826</c:v>
                </c:pt>
                <c:pt idx="292">
                  <c:v>42856</c:v>
                </c:pt>
                <c:pt idx="293">
                  <c:v>42887</c:v>
                </c:pt>
                <c:pt idx="294">
                  <c:v>42917</c:v>
                </c:pt>
                <c:pt idx="295">
                  <c:v>42948</c:v>
                </c:pt>
                <c:pt idx="296">
                  <c:v>42979</c:v>
                </c:pt>
                <c:pt idx="297">
                  <c:v>43009</c:v>
                </c:pt>
                <c:pt idx="298">
                  <c:v>43040</c:v>
                </c:pt>
                <c:pt idx="299">
                  <c:v>43070</c:v>
                </c:pt>
                <c:pt idx="300">
                  <c:v>43101</c:v>
                </c:pt>
                <c:pt idx="301">
                  <c:v>43132</c:v>
                </c:pt>
                <c:pt idx="302">
                  <c:v>43160</c:v>
                </c:pt>
                <c:pt idx="303">
                  <c:v>43191</c:v>
                </c:pt>
                <c:pt idx="304">
                  <c:v>43221</c:v>
                </c:pt>
                <c:pt idx="305">
                  <c:v>43252</c:v>
                </c:pt>
                <c:pt idx="306">
                  <c:v>43282</c:v>
                </c:pt>
                <c:pt idx="307">
                  <c:v>43313</c:v>
                </c:pt>
                <c:pt idx="308">
                  <c:v>43344</c:v>
                </c:pt>
                <c:pt idx="309">
                  <c:v>43374</c:v>
                </c:pt>
                <c:pt idx="310">
                  <c:v>43405</c:v>
                </c:pt>
                <c:pt idx="311">
                  <c:v>43435</c:v>
                </c:pt>
                <c:pt idx="312">
                  <c:v>43466</c:v>
                </c:pt>
                <c:pt idx="313">
                  <c:v>43497</c:v>
                </c:pt>
                <c:pt idx="314">
                  <c:v>43525</c:v>
                </c:pt>
                <c:pt idx="315">
                  <c:v>43556</c:v>
                </c:pt>
                <c:pt idx="316">
                  <c:v>43586</c:v>
                </c:pt>
                <c:pt idx="317">
                  <c:v>43617</c:v>
                </c:pt>
                <c:pt idx="318">
                  <c:v>43647</c:v>
                </c:pt>
                <c:pt idx="319">
                  <c:v>43678</c:v>
                </c:pt>
                <c:pt idx="320">
                  <c:v>43709</c:v>
                </c:pt>
                <c:pt idx="321">
                  <c:v>43739</c:v>
                </c:pt>
                <c:pt idx="322">
                  <c:v>43770</c:v>
                </c:pt>
                <c:pt idx="323">
                  <c:v>43800</c:v>
                </c:pt>
                <c:pt idx="324">
                  <c:v>43831</c:v>
                </c:pt>
                <c:pt idx="325">
                  <c:v>43862</c:v>
                </c:pt>
                <c:pt idx="326">
                  <c:v>43891</c:v>
                </c:pt>
                <c:pt idx="327">
                  <c:v>43922</c:v>
                </c:pt>
                <c:pt idx="328">
                  <c:v>43952</c:v>
                </c:pt>
                <c:pt idx="329">
                  <c:v>43983</c:v>
                </c:pt>
                <c:pt idx="330">
                  <c:v>44013</c:v>
                </c:pt>
                <c:pt idx="331">
                  <c:v>44044</c:v>
                </c:pt>
                <c:pt idx="332">
                  <c:v>44075</c:v>
                </c:pt>
                <c:pt idx="333">
                  <c:v>44105</c:v>
                </c:pt>
                <c:pt idx="334">
                  <c:v>44136</c:v>
                </c:pt>
                <c:pt idx="335">
                  <c:v>44166</c:v>
                </c:pt>
                <c:pt idx="336">
                  <c:v>44197</c:v>
                </c:pt>
                <c:pt idx="337">
                  <c:v>44228</c:v>
                </c:pt>
                <c:pt idx="338">
                  <c:v>44256</c:v>
                </c:pt>
                <c:pt idx="339">
                  <c:v>44287</c:v>
                </c:pt>
                <c:pt idx="340">
                  <c:v>44317</c:v>
                </c:pt>
                <c:pt idx="341">
                  <c:v>44348</c:v>
                </c:pt>
                <c:pt idx="342">
                  <c:v>44378</c:v>
                </c:pt>
                <c:pt idx="343">
                  <c:v>44409</c:v>
                </c:pt>
                <c:pt idx="344">
                  <c:v>44440</c:v>
                </c:pt>
                <c:pt idx="345">
                  <c:v>44470</c:v>
                </c:pt>
              </c:numCache>
            </c:numRef>
          </c:cat>
          <c:val>
            <c:numRef>
              <c:f>Sheet1!$B$3:$B$348</c:f>
              <c:numCache>
                <c:formatCode>0.0%</c:formatCode>
                <c:ptCount val="346"/>
                <c:pt idx="0">
                  <c:v>8.8226399999999996E-2</c:v>
                </c:pt>
                <c:pt idx="1">
                  <c:v>9.0260400000000005E-2</c:v>
                </c:pt>
                <c:pt idx="2">
                  <c:v>4.9211200000000004E-2</c:v>
                </c:pt>
                <c:pt idx="3">
                  <c:v>3.6702100000000001E-2</c:v>
                </c:pt>
                <c:pt idx="4">
                  <c:v>3.3093699999999997E-2</c:v>
                </c:pt>
                <c:pt idx="5">
                  <c:v>3.1319599999999996E-2</c:v>
                </c:pt>
                <c:pt idx="6">
                  <c:v>1.2829399999999999E-2</c:v>
                </c:pt>
                <c:pt idx="7">
                  <c:v>2.6388200000000001E-2</c:v>
                </c:pt>
                <c:pt idx="8">
                  <c:v>3.17893E-2</c:v>
                </c:pt>
                <c:pt idx="9">
                  <c:v>5.4521199999999999E-2</c:v>
                </c:pt>
                <c:pt idx="10">
                  <c:v>3.2871499999999998E-2</c:v>
                </c:pt>
                <c:pt idx="11">
                  <c:v>3.1780900000000001E-2</c:v>
                </c:pt>
                <c:pt idx="12">
                  <c:v>4.8512599999999996E-2</c:v>
                </c:pt>
                <c:pt idx="13">
                  <c:v>4.6630100000000001E-2</c:v>
                </c:pt>
                <c:pt idx="14">
                  <c:v>4.6000300000000001E-2</c:v>
                </c:pt>
                <c:pt idx="15">
                  <c:v>5.9586399999999998E-2</c:v>
                </c:pt>
                <c:pt idx="16">
                  <c:v>5.8912300000000001E-2</c:v>
                </c:pt>
                <c:pt idx="17">
                  <c:v>5.8124299999999997E-2</c:v>
                </c:pt>
                <c:pt idx="18">
                  <c:v>9.0396699999999996E-2</c:v>
                </c:pt>
                <c:pt idx="19">
                  <c:v>9.826180000000001E-2</c:v>
                </c:pt>
                <c:pt idx="20">
                  <c:v>8.0018499999999992E-2</c:v>
                </c:pt>
                <c:pt idx="21">
                  <c:v>7.6954900000000007E-2</c:v>
                </c:pt>
                <c:pt idx="22">
                  <c:v>9.6193600000000004E-2</c:v>
                </c:pt>
                <c:pt idx="23">
                  <c:v>0.1196625</c:v>
                </c:pt>
                <c:pt idx="24">
                  <c:v>0.10255010000000001</c:v>
                </c:pt>
                <c:pt idx="25">
                  <c:v>0.1045483</c:v>
                </c:pt>
                <c:pt idx="26">
                  <c:v>8.7989099999999987E-2</c:v>
                </c:pt>
                <c:pt idx="27">
                  <c:v>9.9207199999999995E-2</c:v>
                </c:pt>
                <c:pt idx="28">
                  <c:v>7.1292999999999995E-2</c:v>
                </c:pt>
                <c:pt idx="29">
                  <c:v>7.6239399999999999E-2</c:v>
                </c:pt>
                <c:pt idx="30">
                  <c:v>6.1258E-2</c:v>
                </c:pt>
                <c:pt idx="31">
                  <c:v>5.8291799999999998E-2</c:v>
                </c:pt>
                <c:pt idx="32">
                  <c:v>8.2038E-2</c:v>
                </c:pt>
                <c:pt idx="33">
                  <c:v>5.9637799999999998E-2</c:v>
                </c:pt>
                <c:pt idx="34">
                  <c:v>4.2972900000000001E-2</c:v>
                </c:pt>
                <c:pt idx="35">
                  <c:v>4.8400800000000001E-2</c:v>
                </c:pt>
                <c:pt idx="36">
                  <c:v>1.4556E-3</c:v>
                </c:pt>
                <c:pt idx="37">
                  <c:v>-2.1979199999999997E-2</c:v>
                </c:pt>
                <c:pt idx="38">
                  <c:v>3.3902800000000004E-2</c:v>
                </c:pt>
                <c:pt idx="39">
                  <c:v>1.9765899999999999E-2</c:v>
                </c:pt>
                <c:pt idx="40">
                  <c:v>4.9481700000000003E-2</c:v>
                </c:pt>
                <c:pt idx="41">
                  <c:v>5.1026300000000004E-2</c:v>
                </c:pt>
                <c:pt idx="42">
                  <c:v>4.29789E-2</c:v>
                </c:pt>
                <c:pt idx="43">
                  <c:v>4.0740400000000003E-2</c:v>
                </c:pt>
                <c:pt idx="44">
                  <c:v>3.3421800000000002E-2</c:v>
                </c:pt>
                <c:pt idx="45">
                  <c:v>2.9519400000000001E-2</c:v>
                </c:pt>
                <c:pt idx="46">
                  <c:v>5.8354900000000001E-2</c:v>
                </c:pt>
                <c:pt idx="47">
                  <c:v>2.1962100000000002E-2</c:v>
                </c:pt>
                <c:pt idx="48">
                  <c:v>7.0924399999999999E-2</c:v>
                </c:pt>
                <c:pt idx="49">
                  <c:v>0.1146802</c:v>
                </c:pt>
                <c:pt idx="50">
                  <c:v>7.1088600000000002E-2</c:v>
                </c:pt>
                <c:pt idx="51">
                  <c:v>7.6854099999999995E-2</c:v>
                </c:pt>
                <c:pt idx="52">
                  <c:v>5.1064999999999999E-2</c:v>
                </c:pt>
                <c:pt idx="53">
                  <c:v>5.5750300000000003E-2</c:v>
                </c:pt>
                <c:pt idx="54">
                  <c:v>7.5151399999999993E-2</c:v>
                </c:pt>
                <c:pt idx="55">
                  <c:v>7.1273900000000001E-2</c:v>
                </c:pt>
                <c:pt idx="56">
                  <c:v>5.8757000000000004E-2</c:v>
                </c:pt>
                <c:pt idx="57">
                  <c:v>7.0197200000000001E-2</c:v>
                </c:pt>
                <c:pt idx="58">
                  <c:v>6.56891E-2</c:v>
                </c:pt>
                <c:pt idx="59">
                  <c:v>5.90474E-2</c:v>
                </c:pt>
                <c:pt idx="60">
                  <c:v>4.5628099999999998E-2</c:v>
                </c:pt>
                <c:pt idx="61">
                  <c:v>4.8173399999999998E-2</c:v>
                </c:pt>
                <c:pt idx="62">
                  <c:v>4.1134399999999995E-2</c:v>
                </c:pt>
                <c:pt idx="63">
                  <c:v>1.9059E-2</c:v>
                </c:pt>
                <c:pt idx="64">
                  <c:v>3.4905100000000001E-2</c:v>
                </c:pt>
                <c:pt idx="65">
                  <c:v>-3.7447000000000001E-3</c:v>
                </c:pt>
                <c:pt idx="66">
                  <c:v>-1.97926E-2</c:v>
                </c:pt>
                <c:pt idx="67">
                  <c:v>1.5478E-3</c:v>
                </c:pt>
                <c:pt idx="68">
                  <c:v>8.0196E-3</c:v>
                </c:pt>
                <c:pt idx="69">
                  <c:v>1.5295700000000001E-2</c:v>
                </c:pt>
                <c:pt idx="70">
                  <c:v>-1.7698E-3</c:v>
                </c:pt>
                <c:pt idx="71">
                  <c:v>6.9771000000000008E-3</c:v>
                </c:pt>
                <c:pt idx="72">
                  <c:v>2.65016E-2</c:v>
                </c:pt>
                <c:pt idx="73">
                  <c:v>8.5918000000000001E-3</c:v>
                </c:pt>
                <c:pt idx="74">
                  <c:v>-4.5659999999999999E-4</c:v>
                </c:pt>
                <c:pt idx="75">
                  <c:v>2.00847E-2</c:v>
                </c:pt>
                <c:pt idx="76">
                  <c:v>2.6545599999999999E-2</c:v>
                </c:pt>
                <c:pt idx="77">
                  <c:v>4.5891700000000001E-2</c:v>
                </c:pt>
                <c:pt idx="78">
                  <c:v>5.6809599999999995E-2</c:v>
                </c:pt>
                <c:pt idx="79">
                  <c:v>5.0507999999999997E-2</c:v>
                </c:pt>
                <c:pt idx="80">
                  <c:v>3.8710300000000003E-2</c:v>
                </c:pt>
                <c:pt idx="81">
                  <c:v>5.07581E-2</c:v>
                </c:pt>
                <c:pt idx="82">
                  <c:v>4.4549599999999995E-2</c:v>
                </c:pt>
                <c:pt idx="83">
                  <c:v>5.0833099999999999E-2</c:v>
                </c:pt>
                <c:pt idx="84">
                  <c:v>6.9255699999999989E-2</c:v>
                </c:pt>
                <c:pt idx="85">
                  <c:v>2.26862E-2</c:v>
                </c:pt>
                <c:pt idx="86">
                  <c:v>6.4130599999999996E-2</c:v>
                </c:pt>
                <c:pt idx="87">
                  <c:v>7.5015799999999994E-2</c:v>
                </c:pt>
                <c:pt idx="88">
                  <c:v>4.3209999999999998E-2</c:v>
                </c:pt>
                <c:pt idx="89">
                  <c:v>6.3384799999999991E-2</c:v>
                </c:pt>
                <c:pt idx="90">
                  <c:v>5.0717299999999993E-2</c:v>
                </c:pt>
                <c:pt idx="91">
                  <c:v>1.9436599999999998E-2</c:v>
                </c:pt>
                <c:pt idx="92">
                  <c:v>5.2671900000000001E-2</c:v>
                </c:pt>
                <c:pt idx="93">
                  <c:v>1.38113E-2</c:v>
                </c:pt>
                <c:pt idx="94">
                  <c:v>1.1531499999999998E-2</c:v>
                </c:pt>
                <c:pt idx="95">
                  <c:v>2.0930900000000002E-2</c:v>
                </c:pt>
                <c:pt idx="96">
                  <c:v>-2.8816000000000001E-2</c:v>
                </c:pt>
                <c:pt idx="97">
                  <c:v>1.8674E-2</c:v>
                </c:pt>
                <c:pt idx="98">
                  <c:v>-2.7293599999999998E-2</c:v>
                </c:pt>
                <c:pt idx="99">
                  <c:v>-6.94351E-2</c:v>
                </c:pt>
                <c:pt idx="100">
                  <c:v>-3.24541E-2</c:v>
                </c:pt>
                <c:pt idx="101">
                  <c:v>-6.6275600000000004E-2</c:v>
                </c:pt>
                <c:pt idx="102">
                  <c:v>-6.7367400000000008E-2</c:v>
                </c:pt>
                <c:pt idx="103">
                  <c:v>-4.5869899999999998E-2</c:v>
                </c:pt>
                <c:pt idx="104">
                  <c:v>-9.5843600000000001E-2</c:v>
                </c:pt>
                <c:pt idx="105">
                  <c:v>-8.2263800000000012E-2</c:v>
                </c:pt>
                <c:pt idx="106">
                  <c:v>-7.7329400000000006E-2</c:v>
                </c:pt>
                <c:pt idx="107">
                  <c:v>-8.2835199999999998E-2</c:v>
                </c:pt>
                <c:pt idx="108">
                  <c:v>-6.491050000000001E-2</c:v>
                </c:pt>
                <c:pt idx="109">
                  <c:v>-7.5913800000000003E-2</c:v>
                </c:pt>
                <c:pt idx="110">
                  <c:v>-5.35442E-2</c:v>
                </c:pt>
                <c:pt idx="111">
                  <c:v>-1.1485700000000001E-2</c:v>
                </c:pt>
                <c:pt idx="112">
                  <c:v>-2.5879900000000001E-2</c:v>
                </c:pt>
                <c:pt idx="113">
                  <c:v>-7.4592999999999994E-3</c:v>
                </c:pt>
                <c:pt idx="114">
                  <c:v>-7.7425000000000003E-3</c:v>
                </c:pt>
                <c:pt idx="115">
                  <c:v>-2.1083999999999999E-3</c:v>
                </c:pt>
                <c:pt idx="116">
                  <c:v>2.61173E-2</c:v>
                </c:pt>
                <c:pt idx="117">
                  <c:v>2.9726099999999998E-2</c:v>
                </c:pt>
                <c:pt idx="118">
                  <c:v>3.4076000000000002E-2</c:v>
                </c:pt>
                <c:pt idx="119">
                  <c:v>7.1347000000000008E-3</c:v>
                </c:pt>
                <c:pt idx="120">
                  <c:v>2.98163E-2</c:v>
                </c:pt>
                <c:pt idx="121">
                  <c:v>4.14063E-2</c:v>
                </c:pt>
                <c:pt idx="122">
                  <c:v>4.4507600000000001E-2</c:v>
                </c:pt>
                <c:pt idx="123">
                  <c:v>-3.7680000000000001E-3</c:v>
                </c:pt>
                <c:pt idx="124">
                  <c:v>8.5100000000000009E-5</c:v>
                </c:pt>
                <c:pt idx="125">
                  <c:v>1.0933999999999999E-2</c:v>
                </c:pt>
                <c:pt idx="126">
                  <c:v>3.2309600000000001E-2</c:v>
                </c:pt>
                <c:pt idx="127">
                  <c:v>1.08764E-2</c:v>
                </c:pt>
                <c:pt idx="128">
                  <c:v>2.7456299999999999E-2</c:v>
                </c:pt>
                <c:pt idx="129">
                  <c:v>3.25364E-2</c:v>
                </c:pt>
                <c:pt idx="130">
                  <c:v>2.9879900000000001E-2</c:v>
                </c:pt>
                <c:pt idx="131">
                  <c:v>4.9269100000000003E-2</c:v>
                </c:pt>
                <c:pt idx="132">
                  <c:v>3.3747300000000001E-2</c:v>
                </c:pt>
                <c:pt idx="133">
                  <c:v>2.7413699999999999E-2</c:v>
                </c:pt>
                <c:pt idx="134">
                  <c:v>4.8921200000000005E-2</c:v>
                </c:pt>
                <c:pt idx="135">
                  <c:v>7.6928999999999997E-2</c:v>
                </c:pt>
                <c:pt idx="136">
                  <c:v>7.4227100000000004E-2</c:v>
                </c:pt>
                <c:pt idx="137">
                  <c:v>7.1335499999999996E-2</c:v>
                </c:pt>
                <c:pt idx="138">
                  <c:v>5.8178199999999999E-2</c:v>
                </c:pt>
                <c:pt idx="139">
                  <c:v>8.41615E-2</c:v>
                </c:pt>
                <c:pt idx="140">
                  <c:v>6.8587200000000001E-2</c:v>
                </c:pt>
                <c:pt idx="141">
                  <c:v>8.9543700000000004E-2</c:v>
                </c:pt>
                <c:pt idx="142">
                  <c:v>9.3458900000000011E-2</c:v>
                </c:pt>
                <c:pt idx="143">
                  <c:v>0.10423529999999999</c:v>
                </c:pt>
                <c:pt idx="144">
                  <c:v>0.1248064</c:v>
                </c:pt>
                <c:pt idx="145">
                  <c:v>0.11803340000000001</c:v>
                </c:pt>
                <c:pt idx="146">
                  <c:v>8.7754100000000002E-2</c:v>
                </c:pt>
                <c:pt idx="147">
                  <c:v>0.11724209999999999</c:v>
                </c:pt>
                <c:pt idx="148">
                  <c:v>9.9351200000000001E-2</c:v>
                </c:pt>
                <c:pt idx="149">
                  <c:v>9.6911499999999998E-2</c:v>
                </c:pt>
                <c:pt idx="150">
                  <c:v>9.4957899999999998E-2</c:v>
                </c:pt>
                <c:pt idx="151">
                  <c:v>0.1004857</c:v>
                </c:pt>
                <c:pt idx="152">
                  <c:v>0.1154927</c:v>
                </c:pt>
                <c:pt idx="153">
                  <c:v>9.7798300000000005E-2</c:v>
                </c:pt>
                <c:pt idx="154">
                  <c:v>9.6853700000000001E-2</c:v>
                </c:pt>
                <c:pt idx="155">
                  <c:v>0.10489380000000001</c:v>
                </c:pt>
                <c:pt idx="156">
                  <c:v>8.6245700000000008E-2</c:v>
                </c:pt>
                <c:pt idx="157">
                  <c:v>8.2796099999999997E-2</c:v>
                </c:pt>
                <c:pt idx="158">
                  <c:v>9.0029499999999998E-2</c:v>
                </c:pt>
                <c:pt idx="159">
                  <c:v>5.3353499999999998E-2</c:v>
                </c:pt>
                <c:pt idx="160">
                  <c:v>8.788230000000001E-2</c:v>
                </c:pt>
                <c:pt idx="161">
                  <c:v>8.0615300000000001E-2</c:v>
                </c:pt>
                <c:pt idx="162">
                  <c:v>6.6786799999999993E-2</c:v>
                </c:pt>
                <c:pt idx="163">
                  <c:v>6.3947400000000001E-2</c:v>
                </c:pt>
                <c:pt idx="164">
                  <c:v>2.2087099999999998E-2</c:v>
                </c:pt>
                <c:pt idx="165">
                  <c:v>1.0822499999999999E-2</c:v>
                </c:pt>
                <c:pt idx="166">
                  <c:v>1.8568399999999999E-2</c:v>
                </c:pt>
                <c:pt idx="167">
                  <c:v>3.5849300000000001E-2</c:v>
                </c:pt>
                <c:pt idx="168">
                  <c:v>9.7137999999999999E-3</c:v>
                </c:pt>
                <c:pt idx="169">
                  <c:v>3.3443100000000003E-2</c:v>
                </c:pt>
                <c:pt idx="170">
                  <c:v>4.1726400000000004E-2</c:v>
                </c:pt>
                <c:pt idx="171">
                  <c:v>5.9708300000000006E-2</c:v>
                </c:pt>
                <c:pt idx="172">
                  <c:v>4.7843999999999998E-2</c:v>
                </c:pt>
                <c:pt idx="173">
                  <c:v>4.9111900000000007E-2</c:v>
                </c:pt>
                <c:pt idx="174">
                  <c:v>6.6172999999999996E-2</c:v>
                </c:pt>
                <c:pt idx="175">
                  <c:v>4.8195599999999998E-2</c:v>
                </c:pt>
                <c:pt idx="176">
                  <c:v>8.0164299999999994E-2</c:v>
                </c:pt>
                <c:pt idx="177">
                  <c:v>0.10155120000000001</c:v>
                </c:pt>
                <c:pt idx="178">
                  <c:v>0.11450969999999999</c:v>
                </c:pt>
                <c:pt idx="179">
                  <c:v>7.3911400000000002E-2</c:v>
                </c:pt>
                <c:pt idx="180">
                  <c:v>0.11402670000000001</c:v>
                </c:pt>
                <c:pt idx="181">
                  <c:v>9.0023999999999993E-2</c:v>
                </c:pt>
                <c:pt idx="182">
                  <c:v>6.2466100000000004E-2</c:v>
                </c:pt>
                <c:pt idx="183">
                  <c:v>8.6976800000000007E-2</c:v>
                </c:pt>
                <c:pt idx="184">
                  <c:v>7.2533399999999998E-2</c:v>
                </c:pt>
                <c:pt idx="185">
                  <c:v>8.8160799999999998E-2</c:v>
                </c:pt>
                <c:pt idx="186">
                  <c:v>8.6869200000000008E-2</c:v>
                </c:pt>
                <c:pt idx="187">
                  <c:v>5.1749000000000003E-2</c:v>
                </c:pt>
                <c:pt idx="188">
                  <c:v>1.4734199999999999E-2</c:v>
                </c:pt>
                <c:pt idx="189">
                  <c:v>-4.3372900000000006E-2</c:v>
                </c:pt>
                <c:pt idx="190">
                  <c:v>-0.13456170000000001</c:v>
                </c:pt>
                <c:pt idx="191">
                  <c:v>-0.17487829999999999</c:v>
                </c:pt>
                <c:pt idx="192">
                  <c:v>-0.21331459999999999</c:v>
                </c:pt>
                <c:pt idx="193">
                  <c:v>-0.2074191</c:v>
                </c:pt>
                <c:pt idx="194">
                  <c:v>-0.22326180000000001</c:v>
                </c:pt>
                <c:pt idx="195">
                  <c:v>-0.25600439999999997</c:v>
                </c:pt>
                <c:pt idx="196">
                  <c:v>-0.25410630000000001</c:v>
                </c:pt>
                <c:pt idx="197">
                  <c:v>-0.24929699999999999</c:v>
                </c:pt>
                <c:pt idx="198">
                  <c:v>-0.24606649999999999</c:v>
                </c:pt>
                <c:pt idx="199">
                  <c:v>-0.21412489999999998</c:v>
                </c:pt>
                <c:pt idx="200">
                  <c:v>-0.17323479999999999</c:v>
                </c:pt>
                <c:pt idx="201">
                  <c:v>-0.1267345</c:v>
                </c:pt>
                <c:pt idx="202">
                  <c:v>-3.7927200000000001E-2</c:v>
                </c:pt>
                <c:pt idx="203">
                  <c:v>2.4540300000000001E-2</c:v>
                </c:pt>
                <c:pt idx="204">
                  <c:v>7.4973999999999999E-2</c:v>
                </c:pt>
                <c:pt idx="205">
                  <c:v>6.4691700000000005E-2</c:v>
                </c:pt>
                <c:pt idx="206">
                  <c:v>0.11845</c:v>
                </c:pt>
                <c:pt idx="207">
                  <c:v>0.14553669999999999</c:v>
                </c:pt>
                <c:pt idx="208">
                  <c:v>0.13911809999999999</c:v>
                </c:pt>
                <c:pt idx="209">
                  <c:v>0.11702360000000001</c:v>
                </c:pt>
                <c:pt idx="210">
                  <c:v>0.12587429999999999</c:v>
                </c:pt>
                <c:pt idx="211">
                  <c:v>0.1160263</c:v>
                </c:pt>
                <c:pt idx="212">
                  <c:v>0.10700670000000001</c:v>
                </c:pt>
                <c:pt idx="213">
                  <c:v>0.1071034</c:v>
                </c:pt>
                <c:pt idx="214">
                  <c:v>9.7563399999999995E-2</c:v>
                </c:pt>
                <c:pt idx="215">
                  <c:v>0.1095285</c:v>
                </c:pt>
                <c:pt idx="216">
                  <c:v>0.11831960000000001</c:v>
                </c:pt>
                <c:pt idx="217">
                  <c:v>0.1242803</c:v>
                </c:pt>
                <c:pt idx="218">
                  <c:v>0.13872570000000001</c:v>
                </c:pt>
                <c:pt idx="219">
                  <c:v>0.12729599999999999</c:v>
                </c:pt>
                <c:pt idx="220">
                  <c:v>0.1275143</c:v>
                </c:pt>
                <c:pt idx="221">
                  <c:v>0.1335904</c:v>
                </c:pt>
                <c:pt idx="222">
                  <c:v>0.12989129999999999</c:v>
                </c:pt>
                <c:pt idx="223">
                  <c:v>0.1285982</c:v>
                </c:pt>
                <c:pt idx="224">
                  <c:v>0.1102359</c:v>
                </c:pt>
                <c:pt idx="225">
                  <c:v>0.1066906</c:v>
                </c:pt>
                <c:pt idx="226">
                  <c:v>0.1013116</c:v>
                </c:pt>
                <c:pt idx="227">
                  <c:v>7.92244E-2</c:v>
                </c:pt>
                <c:pt idx="228">
                  <c:v>6.93328E-2</c:v>
                </c:pt>
                <c:pt idx="229">
                  <c:v>7.8974099999999992E-2</c:v>
                </c:pt>
                <c:pt idx="230">
                  <c:v>4.1427399999999996E-2</c:v>
                </c:pt>
                <c:pt idx="231">
                  <c:v>3.8923899999999997E-2</c:v>
                </c:pt>
                <c:pt idx="232">
                  <c:v>4.2786099999999994E-2</c:v>
                </c:pt>
                <c:pt idx="233">
                  <c:v>1.6496E-2</c:v>
                </c:pt>
                <c:pt idx="234">
                  <c:v>1.2663800000000001E-2</c:v>
                </c:pt>
                <c:pt idx="235">
                  <c:v>1.9829300000000001E-2</c:v>
                </c:pt>
                <c:pt idx="236">
                  <c:v>3.2713300000000001E-2</c:v>
                </c:pt>
                <c:pt idx="237">
                  <c:v>2.6750699999999999E-2</c:v>
                </c:pt>
                <c:pt idx="238">
                  <c:v>2.7879499999999998E-2</c:v>
                </c:pt>
                <c:pt idx="239">
                  <c:v>2.3823599999999997E-2</c:v>
                </c:pt>
                <c:pt idx="240">
                  <c:v>1.7259899999999998E-2</c:v>
                </c:pt>
                <c:pt idx="241">
                  <c:v>2.6450100000000001E-2</c:v>
                </c:pt>
                <c:pt idx="242">
                  <c:v>9.5035999999999992E-3</c:v>
                </c:pt>
                <c:pt idx="243">
                  <c:v>7.1757999999999995E-3</c:v>
                </c:pt>
                <c:pt idx="244">
                  <c:v>1.8301600000000001E-2</c:v>
                </c:pt>
                <c:pt idx="245">
                  <c:v>3.2091399999999999E-2</c:v>
                </c:pt>
                <c:pt idx="246">
                  <c:v>3.1078399999999999E-2</c:v>
                </c:pt>
                <c:pt idx="247">
                  <c:v>3.05496E-2</c:v>
                </c:pt>
                <c:pt idx="248">
                  <c:v>1.9513300000000001E-2</c:v>
                </c:pt>
                <c:pt idx="249">
                  <c:v>2.1348600000000002E-2</c:v>
                </c:pt>
                <c:pt idx="250">
                  <c:v>3.0443999999999999E-2</c:v>
                </c:pt>
                <c:pt idx="251">
                  <c:v>1.8438E-2</c:v>
                </c:pt>
                <c:pt idx="252">
                  <c:v>9.8154999999999996E-3</c:v>
                </c:pt>
                <c:pt idx="253">
                  <c:v>7.4244000000000003E-3</c:v>
                </c:pt>
                <c:pt idx="254">
                  <c:v>2.4608100000000001E-2</c:v>
                </c:pt>
                <c:pt idx="255">
                  <c:v>3.2766099999999999E-2</c:v>
                </c:pt>
                <c:pt idx="256">
                  <c:v>1.8657300000000002E-2</c:v>
                </c:pt>
                <c:pt idx="257">
                  <c:v>2.9106299999999998E-2</c:v>
                </c:pt>
                <c:pt idx="258">
                  <c:v>3.4430999999999996E-2</c:v>
                </c:pt>
                <c:pt idx="259">
                  <c:v>2.19776E-2</c:v>
                </c:pt>
                <c:pt idx="260">
                  <c:v>1.76943E-2</c:v>
                </c:pt>
                <c:pt idx="261">
                  <c:v>3.7455000000000001E-3</c:v>
                </c:pt>
                <c:pt idx="262">
                  <c:v>-2.58853E-2</c:v>
                </c:pt>
                <c:pt idx="263">
                  <c:v>-2.1739399999999999E-2</c:v>
                </c:pt>
                <c:pt idx="264">
                  <c:v>-5.0981600000000002E-2</c:v>
                </c:pt>
                <c:pt idx="265">
                  <c:v>-6.0679299999999999E-2</c:v>
                </c:pt>
                <c:pt idx="266">
                  <c:v>-5.0282500000000001E-2</c:v>
                </c:pt>
                <c:pt idx="267">
                  <c:v>-5.3878799999999998E-2</c:v>
                </c:pt>
                <c:pt idx="268">
                  <c:v>-5.7259499999999998E-2</c:v>
                </c:pt>
                <c:pt idx="269">
                  <c:v>-5.2708000000000005E-2</c:v>
                </c:pt>
                <c:pt idx="270">
                  <c:v>-6.3804800000000009E-2</c:v>
                </c:pt>
                <c:pt idx="271">
                  <c:v>-7.0047399999999996E-2</c:v>
                </c:pt>
                <c:pt idx="272">
                  <c:v>-6.9494E-2</c:v>
                </c:pt>
                <c:pt idx="273">
                  <c:v>-6.82812E-2</c:v>
                </c:pt>
                <c:pt idx="274">
                  <c:v>-5.8052599999999996E-2</c:v>
                </c:pt>
                <c:pt idx="275">
                  <c:v>-7.0301600000000006E-2</c:v>
                </c:pt>
                <c:pt idx="276">
                  <c:v>-4.2822100000000002E-2</c:v>
                </c:pt>
                <c:pt idx="277">
                  <c:v>-4.8950599999999997E-2</c:v>
                </c:pt>
                <c:pt idx="278">
                  <c:v>-5.4438100000000003E-2</c:v>
                </c:pt>
                <c:pt idx="279">
                  <c:v>-4.8758600000000006E-2</c:v>
                </c:pt>
                <c:pt idx="280">
                  <c:v>-4.3990899999999999E-2</c:v>
                </c:pt>
                <c:pt idx="281">
                  <c:v>-4.2809600000000003E-2</c:v>
                </c:pt>
                <c:pt idx="282">
                  <c:v>-4.74768E-2</c:v>
                </c:pt>
                <c:pt idx="283">
                  <c:v>-3.3876700000000003E-2</c:v>
                </c:pt>
                <c:pt idx="284">
                  <c:v>-2.5041299999999999E-2</c:v>
                </c:pt>
                <c:pt idx="285">
                  <c:v>-1.4531700000000002E-2</c:v>
                </c:pt>
                <c:pt idx="286">
                  <c:v>-1.3964399999999998E-2</c:v>
                </c:pt>
                <c:pt idx="287">
                  <c:v>2.9936600000000001E-2</c:v>
                </c:pt>
                <c:pt idx="288">
                  <c:v>3.4107499999999999E-2</c:v>
                </c:pt>
                <c:pt idx="289">
                  <c:v>3.5722700000000003E-2</c:v>
                </c:pt>
                <c:pt idx="290">
                  <c:v>3.3218299999999999E-2</c:v>
                </c:pt>
                <c:pt idx="291">
                  <c:v>2.3313100000000003E-2</c:v>
                </c:pt>
                <c:pt idx="292">
                  <c:v>3.26211E-2</c:v>
                </c:pt>
                <c:pt idx="293">
                  <c:v>2.0280300000000001E-2</c:v>
                </c:pt>
                <c:pt idx="294">
                  <c:v>2.8514300000000003E-2</c:v>
                </c:pt>
                <c:pt idx="295">
                  <c:v>3.7292100000000002E-2</c:v>
                </c:pt>
                <c:pt idx="296">
                  <c:v>3.9460299999999997E-2</c:v>
                </c:pt>
                <c:pt idx="297">
                  <c:v>4.8853099999999997E-2</c:v>
                </c:pt>
                <c:pt idx="298">
                  <c:v>7.0480299999999996E-2</c:v>
                </c:pt>
                <c:pt idx="299">
                  <c:v>4.8890299999999998E-2</c:v>
                </c:pt>
                <c:pt idx="300">
                  <c:v>5.5206499999999999E-2</c:v>
                </c:pt>
                <c:pt idx="301">
                  <c:v>5.8582599999999999E-2</c:v>
                </c:pt>
                <c:pt idx="302">
                  <c:v>6.0888999999999999E-2</c:v>
                </c:pt>
                <c:pt idx="303">
                  <c:v>6.9348900000000005E-2</c:v>
                </c:pt>
                <c:pt idx="304">
                  <c:v>6.9691699999999995E-2</c:v>
                </c:pt>
                <c:pt idx="305">
                  <c:v>8.1534999999999996E-2</c:v>
                </c:pt>
                <c:pt idx="306">
                  <c:v>7.9311499999999993E-2</c:v>
                </c:pt>
                <c:pt idx="307">
                  <c:v>7.5373799999999991E-2</c:v>
                </c:pt>
                <c:pt idx="308">
                  <c:v>7.0862400000000006E-2</c:v>
                </c:pt>
                <c:pt idx="309">
                  <c:v>6.2282799999999999E-2</c:v>
                </c:pt>
                <c:pt idx="310">
                  <c:v>2.57123E-2</c:v>
                </c:pt>
                <c:pt idx="311">
                  <c:v>1.5809E-2</c:v>
                </c:pt>
                <c:pt idx="312">
                  <c:v>4.3445000000000003E-3</c:v>
                </c:pt>
                <c:pt idx="313">
                  <c:v>5.7150000000000005E-3</c:v>
                </c:pt>
                <c:pt idx="314">
                  <c:v>-2.3397000000000001E-3</c:v>
                </c:pt>
                <c:pt idx="315">
                  <c:v>-1.26071E-2</c:v>
                </c:pt>
                <c:pt idx="316">
                  <c:v>-2.2250800000000001E-2</c:v>
                </c:pt>
                <c:pt idx="317">
                  <c:v>-3.20405E-2</c:v>
                </c:pt>
                <c:pt idx="318">
                  <c:v>-3.4299400000000001E-2</c:v>
                </c:pt>
                <c:pt idx="319">
                  <c:v>-4.4417900000000003E-2</c:v>
                </c:pt>
                <c:pt idx="320">
                  <c:v>-4.9744299999999998E-2</c:v>
                </c:pt>
                <c:pt idx="321">
                  <c:v>-5.4338899999999996E-2</c:v>
                </c:pt>
                <c:pt idx="322">
                  <c:v>-3.9433099999999999E-2</c:v>
                </c:pt>
                <c:pt idx="323">
                  <c:v>-2.9074800000000001E-2</c:v>
                </c:pt>
                <c:pt idx="324">
                  <c:v>-3.28636E-2</c:v>
                </c:pt>
                <c:pt idx="325">
                  <c:v>-3.7491900000000002E-2</c:v>
                </c:pt>
                <c:pt idx="326">
                  <c:v>-8.3758100000000002E-2</c:v>
                </c:pt>
                <c:pt idx="327">
                  <c:v>-0.20718010000000001</c:v>
                </c:pt>
                <c:pt idx="328">
                  <c:v>-0.18672160000000002</c:v>
                </c:pt>
                <c:pt idx="329">
                  <c:v>-9.7664100000000004E-2</c:v>
                </c:pt>
                <c:pt idx="330">
                  <c:v>-4.9336999999999999E-2</c:v>
                </c:pt>
                <c:pt idx="331">
                  <c:v>-4.1248599999999996E-2</c:v>
                </c:pt>
                <c:pt idx="332">
                  <c:v>-3.3587600000000002E-2</c:v>
                </c:pt>
                <c:pt idx="333">
                  <c:v>-1.9378899999999998E-2</c:v>
                </c:pt>
                <c:pt idx="334">
                  <c:v>-1.2006099999999999E-2</c:v>
                </c:pt>
                <c:pt idx="335">
                  <c:v>5.0539999999999995E-3</c:v>
                </c:pt>
                <c:pt idx="336">
                  <c:v>3.4311099999999997E-2</c:v>
                </c:pt>
                <c:pt idx="337">
                  <c:v>1.5311200000000001E-2</c:v>
                </c:pt>
                <c:pt idx="338">
                  <c:v>9.6094299999999994E-2</c:v>
                </c:pt>
                <c:pt idx="339">
                  <c:v>0.27978169999999997</c:v>
                </c:pt>
                <c:pt idx="340">
                  <c:v>0.26030249999999999</c:v>
                </c:pt>
                <c:pt idx="341">
                  <c:v>0.15847990000000001</c:v>
                </c:pt>
                <c:pt idx="342">
                  <c:v>0.12235049999999999</c:v>
                </c:pt>
                <c:pt idx="343">
                  <c:v>0.1156051</c:v>
                </c:pt>
                <c:pt idx="344">
                  <c:v>0.12129390000000001</c:v>
                </c:pt>
                <c:pt idx="345">
                  <c:v>0.12992210000000001</c:v>
                </c:pt>
              </c:numCache>
            </c:numRef>
          </c:val>
          <c:smooth val="0"/>
          <c:extLst>
            <c:ext xmlns:c16="http://schemas.microsoft.com/office/drawing/2014/chart" uri="{C3380CC4-5D6E-409C-BE32-E72D297353CC}">
              <c16:uniqueId val="{00000000-1EF1-6643-8B7F-B9EAC4425D28}"/>
            </c:ext>
          </c:extLst>
        </c:ser>
        <c:ser>
          <c:idx val="1"/>
          <c:order val="1"/>
          <c:tx>
            <c:strRef>
              <c:f>Sheet1!$C$2</c:f>
              <c:strCache>
                <c:ptCount val="1"/>
                <c:pt idx="0">
                  <c:v>0%</c:v>
                </c:pt>
              </c:strCache>
            </c:strRef>
          </c:tx>
          <c:spPr>
            <a:ln w="28575" cap="rnd">
              <a:solidFill>
                <a:schemeClr val="tx1"/>
              </a:solidFill>
              <a:round/>
            </a:ln>
            <a:effectLst/>
          </c:spPr>
          <c:marker>
            <c:symbol val="none"/>
          </c:marker>
          <c:cat>
            <c:numRef>
              <c:f>Sheet1!$A$3:$A$348</c:f>
              <c:numCache>
                <c:formatCode>mmm\-yy</c:formatCode>
                <c:ptCount val="346"/>
                <c:pt idx="0">
                  <c:v>33970</c:v>
                </c:pt>
                <c:pt idx="1">
                  <c:v>34001</c:v>
                </c:pt>
                <c:pt idx="2">
                  <c:v>34029</c:v>
                </c:pt>
                <c:pt idx="3">
                  <c:v>34060</c:v>
                </c:pt>
                <c:pt idx="4">
                  <c:v>34090</c:v>
                </c:pt>
                <c:pt idx="5">
                  <c:v>34121</c:v>
                </c:pt>
                <c:pt idx="6">
                  <c:v>34151</c:v>
                </c:pt>
                <c:pt idx="7">
                  <c:v>34182</c:v>
                </c:pt>
                <c:pt idx="8">
                  <c:v>34213</c:v>
                </c:pt>
                <c:pt idx="9">
                  <c:v>34243</c:v>
                </c:pt>
                <c:pt idx="10">
                  <c:v>34274</c:v>
                </c:pt>
                <c:pt idx="11">
                  <c:v>34304</c:v>
                </c:pt>
                <c:pt idx="12">
                  <c:v>34335</c:v>
                </c:pt>
                <c:pt idx="13">
                  <c:v>34366</c:v>
                </c:pt>
                <c:pt idx="14">
                  <c:v>34394</c:v>
                </c:pt>
                <c:pt idx="15">
                  <c:v>34425</c:v>
                </c:pt>
                <c:pt idx="16">
                  <c:v>34455</c:v>
                </c:pt>
                <c:pt idx="17">
                  <c:v>34486</c:v>
                </c:pt>
                <c:pt idx="18">
                  <c:v>34516</c:v>
                </c:pt>
                <c:pt idx="19">
                  <c:v>34547</c:v>
                </c:pt>
                <c:pt idx="20">
                  <c:v>34578</c:v>
                </c:pt>
                <c:pt idx="21">
                  <c:v>34608</c:v>
                </c:pt>
                <c:pt idx="22">
                  <c:v>34639</c:v>
                </c:pt>
                <c:pt idx="23">
                  <c:v>34669</c:v>
                </c:pt>
                <c:pt idx="24">
                  <c:v>34700</c:v>
                </c:pt>
                <c:pt idx="25">
                  <c:v>34731</c:v>
                </c:pt>
                <c:pt idx="26">
                  <c:v>34759</c:v>
                </c:pt>
                <c:pt idx="27">
                  <c:v>34790</c:v>
                </c:pt>
                <c:pt idx="28">
                  <c:v>34820</c:v>
                </c:pt>
                <c:pt idx="29">
                  <c:v>34851</c:v>
                </c:pt>
                <c:pt idx="30">
                  <c:v>34881</c:v>
                </c:pt>
                <c:pt idx="31">
                  <c:v>34912</c:v>
                </c:pt>
                <c:pt idx="32">
                  <c:v>34943</c:v>
                </c:pt>
                <c:pt idx="33">
                  <c:v>34973</c:v>
                </c:pt>
                <c:pt idx="34">
                  <c:v>35004</c:v>
                </c:pt>
                <c:pt idx="35">
                  <c:v>35034</c:v>
                </c:pt>
                <c:pt idx="36">
                  <c:v>35065</c:v>
                </c:pt>
                <c:pt idx="37">
                  <c:v>35096</c:v>
                </c:pt>
                <c:pt idx="38">
                  <c:v>35125</c:v>
                </c:pt>
                <c:pt idx="39">
                  <c:v>35156</c:v>
                </c:pt>
                <c:pt idx="40">
                  <c:v>35186</c:v>
                </c:pt>
                <c:pt idx="41">
                  <c:v>35217</c:v>
                </c:pt>
                <c:pt idx="42">
                  <c:v>35247</c:v>
                </c:pt>
                <c:pt idx="43">
                  <c:v>35278</c:v>
                </c:pt>
                <c:pt idx="44">
                  <c:v>35309</c:v>
                </c:pt>
                <c:pt idx="45">
                  <c:v>35339</c:v>
                </c:pt>
                <c:pt idx="46">
                  <c:v>35370</c:v>
                </c:pt>
                <c:pt idx="47">
                  <c:v>35400</c:v>
                </c:pt>
                <c:pt idx="48">
                  <c:v>35431</c:v>
                </c:pt>
                <c:pt idx="49">
                  <c:v>35462</c:v>
                </c:pt>
                <c:pt idx="50">
                  <c:v>35490</c:v>
                </c:pt>
                <c:pt idx="51">
                  <c:v>35521</c:v>
                </c:pt>
                <c:pt idx="52">
                  <c:v>35551</c:v>
                </c:pt>
                <c:pt idx="53">
                  <c:v>35582</c:v>
                </c:pt>
                <c:pt idx="54">
                  <c:v>35612</c:v>
                </c:pt>
                <c:pt idx="55">
                  <c:v>35643</c:v>
                </c:pt>
                <c:pt idx="56">
                  <c:v>35674</c:v>
                </c:pt>
                <c:pt idx="57">
                  <c:v>35704</c:v>
                </c:pt>
                <c:pt idx="58">
                  <c:v>35735</c:v>
                </c:pt>
                <c:pt idx="59">
                  <c:v>35765</c:v>
                </c:pt>
                <c:pt idx="60">
                  <c:v>35796</c:v>
                </c:pt>
                <c:pt idx="61">
                  <c:v>35827</c:v>
                </c:pt>
                <c:pt idx="62">
                  <c:v>35855</c:v>
                </c:pt>
                <c:pt idx="63">
                  <c:v>35886</c:v>
                </c:pt>
                <c:pt idx="64">
                  <c:v>35916</c:v>
                </c:pt>
                <c:pt idx="65">
                  <c:v>35947</c:v>
                </c:pt>
                <c:pt idx="66">
                  <c:v>35977</c:v>
                </c:pt>
                <c:pt idx="67">
                  <c:v>36008</c:v>
                </c:pt>
                <c:pt idx="68">
                  <c:v>36039</c:v>
                </c:pt>
                <c:pt idx="69">
                  <c:v>36069</c:v>
                </c:pt>
                <c:pt idx="70">
                  <c:v>36100</c:v>
                </c:pt>
                <c:pt idx="71">
                  <c:v>36130</c:v>
                </c:pt>
                <c:pt idx="72">
                  <c:v>36161</c:v>
                </c:pt>
                <c:pt idx="73">
                  <c:v>36192</c:v>
                </c:pt>
                <c:pt idx="74">
                  <c:v>36220</c:v>
                </c:pt>
                <c:pt idx="75">
                  <c:v>36251</c:v>
                </c:pt>
                <c:pt idx="76">
                  <c:v>36281</c:v>
                </c:pt>
                <c:pt idx="77">
                  <c:v>36312</c:v>
                </c:pt>
                <c:pt idx="78">
                  <c:v>36342</c:v>
                </c:pt>
                <c:pt idx="79">
                  <c:v>36373</c:v>
                </c:pt>
                <c:pt idx="80">
                  <c:v>36404</c:v>
                </c:pt>
                <c:pt idx="81">
                  <c:v>36434</c:v>
                </c:pt>
                <c:pt idx="82">
                  <c:v>36465</c:v>
                </c:pt>
                <c:pt idx="83">
                  <c:v>36495</c:v>
                </c:pt>
                <c:pt idx="84">
                  <c:v>36526</c:v>
                </c:pt>
                <c:pt idx="85">
                  <c:v>36557</c:v>
                </c:pt>
                <c:pt idx="86">
                  <c:v>36586</c:v>
                </c:pt>
                <c:pt idx="87">
                  <c:v>36617</c:v>
                </c:pt>
                <c:pt idx="88">
                  <c:v>36647</c:v>
                </c:pt>
                <c:pt idx="89">
                  <c:v>36678</c:v>
                </c:pt>
                <c:pt idx="90">
                  <c:v>36708</c:v>
                </c:pt>
                <c:pt idx="91">
                  <c:v>36739</c:v>
                </c:pt>
                <c:pt idx="92">
                  <c:v>36770</c:v>
                </c:pt>
                <c:pt idx="93">
                  <c:v>36800</c:v>
                </c:pt>
                <c:pt idx="94">
                  <c:v>36831</c:v>
                </c:pt>
                <c:pt idx="95">
                  <c:v>36861</c:v>
                </c:pt>
                <c:pt idx="96">
                  <c:v>36892</c:v>
                </c:pt>
                <c:pt idx="97">
                  <c:v>36923</c:v>
                </c:pt>
                <c:pt idx="98">
                  <c:v>36951</c:v>
                </c:pt>
                <c:pt idx="99">
                  <c:v>36982</c:v>
                </c:pt>
                <c:pt idx="100">
                  <c:v>37012</c:v>
                </c:pt>
                <c:pt idx="101">
                  <c:v>37043</c:v>
                </c:pt>
                <c:pt idx="102">
                  <c:v>37073</c:v>
                </c:pt>
                <c:pt idx="103">
                  <c:v>37104</c:v>
                </c:pt>
                <c:pt idx="104">
                  <c:v>37135</c:v>
                </c:pt>
                <c:pt idx="105">
                  <c:v>37165</c:v>
                </c:pt>
                <c:pt idx="106">
                  <c:v>37196</c:v>
                </c:pt>
                <c:pt idx="107">
                  <c:v>37226</c:v>
                </c:pt>
                <c:pt idx="108">
                  <c:v>37257</c:v>
                </c:pt>
                <c:pt idx="109">
                  <c:v>37288</c:v>
                </c:pt>
                <c:pt idx="110">
                  <c:v>37316</c:v>
                </c:pt>
                <c:pt idx="111">
                  <c:v>37347</c:v>
                </c:pt>
                <c:pt idx="112">
                  <c:v>37377</c:v>
                </c:pt>
                <c:pt idx="113">
                  <c:v>37408</c:v>
                </c:pt>
                <c:pt idx="114">
                  <c:v>37438</c:v>
                </c:pt>
                <c:pt idx="115">
                  <c:v>37469</c:v>
                </c:pt>
                <c:pt idx="116">
                  <c:v>37500</c:v>
                </c:pt>
                <c:pt idx="117">
                  <c:v>37530</c:v>
                </c:pt>
                <c:pt idx="118">
                  <c:v>37561</c:v>
                </c:pt>
                <c:pt idx="119">
                  <c:v>37591</c:v>
                </c:pt>
                <c:pt idx="120">
                  <c:v>37622</c:v>
                </c:pt>
                <c:pt idx="121">
                  <c:v>37653</c:v>
                </c:pt>
                <c:pt idx="122">
                  <c:v>37681</c:v>
                </c:pt>
                <c:pt idx="123">
                  <c:v>37712</c:v>
                </c:pt>
                <c:pt idx="124">
                  <c:v>37742</c:v>
                </c:pt>
                <c:pt idx="125">
                  <c:v>37773</c:v>
                </c:pt>
                <c:pt idx="126">
                  <c:v>37803</c:v>
                </c:pt>
                <c:pt idx="127">
                  <c:v>37834</c:v>
                </c:pt>
                <c:pt idx="128">
                  <c:v>37865</c:v>
                </c:pt>
                <c:pt idx="129">
                  <c:v>37895</c:v>
                </c:pt>
                <c:pt idx="130">
                  <c:v>37926</c:v>
                </c:pt>
                <c:pt idx="131">
                  <c:v>37956</c:v>
                </c:pt>
                <c:pt idx="132">
                  <c:v>37987</c:v>
                </c:pt>
                <c:pt idx="133">
                  <c:v>38018</c:v>
                </c:pt>
                <c:pt idx="134">
                  <c:v>38047</c:v>
                </c:pt>
                <c:pt idx="135">
                  <c:v>38078</c:v>
                </c:pt>
                <c:pt idx="136">
                  <c:v>38108</c:v>
                </c:pt>
                <c:pt idx="137">
                  <c:v>38139</c:v>
                </c:pt>
                <c:pt idx="138">
                  <c:v>38169</c:v>
                </c:pt>
                <c:pt idx="139">
                  <c:v>38200</c:v>
                </c:pt>
                <c:pt idx="140">
                  <c:v>38231</c:v>
                </c:pt>
                <c:pt idx="141">
                  <c:v>38261</c:v>
                </c:pt>
                <c:pt idx="142">
                  <c:v>38292</c:v>
                </c:pt>
                <c:pt idx="143">
                  <c:v>38322</c:v>
                </c:pt>
                <c:pt idx="144">
                  <c:v>38353</c:v>
                </c:pt>
                <c:pt idx="145">
                  <c:v>38384</c:v>
                </c:pt>
                <c:pt idx="146">
                  <c:v>38412</c:v>
                </c:pt>
                <c:pt idx="147">
                  <c:v>38443</c:v>
                </c:pt>
                <c:pt idx="148">
                  <c:v>38473</c:v>
                </c:pt>
                <c:pt idx="149">
                  <c:v>38504</c:v>
                </c:pt>
                <c:pt idx="150">
                  <c:v>38534</c:v>
                </c:pt>
                <c:pt idx="151">
                  <c:v>38565</c:v>
                </c:pt>
                <c:pt idx="152">
                  <c:v>38596</c:v>
                </c:pt>
                <c:pt idx="153">
                  <c:v>38626</c:v>
                </c:pt>
                <c:pt idx="154">
                  <c:v>38657</c:v>
                </c:pt>
                <c:pt idx="155">
                  <c:v>38687</c:v>
                </c:pt>
                <c:pt idx="156">
                  <c:v>38718</c:v>
                </c:pt>
                <c:pt idx="157">
                  <c:v>38749</c:v>
                </c:pt>
                <c:pt idx="158">
                  <c:v>38777</c:v>
                </c:pt>
                <c:pt idx="159">
                  <c:v>38808</c:v>
                </c:pt>
                <c:pt idx="160">
                  <c:v>38838</c:v>
                </c:pt>
                <c:pt idx="161">
                  <c:v>38869</c:v>
                </c:pt>
                <c:pt idx="162">
                  <c:v>38899</c:v>
                </c:pt>
                <c:pt idx="163">
                  <c:v>38930</c:v>
                </c:pt>
                <c:pt idx="164">
                  <c:v>38961</c:v>
                </c:pt>
                <c:pt idx="165">
                  <c:v>38991</c:v>
                </c:pt>
                <c:pt idx="166">
                  <c:v>39022</c:v>
                </c:pt>
                <c:pt idx="167">
                  <c:v>39052</c:v>
                </c:pt>
                <c:pt idx="168">
                  <c:v>39083</c:v>
                </c:pt>
                <c:pt idx="169">
                  <c:v>39114</c:v>
                </c:pt>
                <c:pt idx="170">
                  <c:v>39142</c:v>
                </c:pt>
                <c:pt idx="171">
                  <c:v>39173</c:v>
                </c:pt>
                <c:pt idx="172">
                  <c:v>39203</c:v>
                </c:pt>
                <c:pt idx="173">
                  <c:v>39234</c:v>
                </c:pt>
                <c:pt idx="174">
                  <c:v>39264</c:v>
                </c:pt>
                <c:pt idx="175">
                  <c:v>39295</c:v>
                </c:pt>
                <c:pt idx="176">
                  <c:v>39326</c:v>
                </c:pt>
                <c:pt idx="177">
                  <c:v>39356</c:v>
                </c:pt>
                <c:pt idx="178">
                  <c:v>39387</c:v>
                </c:pt>
                <c:pt idx="179">
                  <c:v>39417</c:v>
                </c:pt>
                <c:pt idx="180">
                  <c:v>39448</c:v>
                </c:pt>
                <c:pt idx="181">
                  <c:v>39479</c:v>
                </c:pt>
                <c:pt idx="182">
                  <c:v>39508</c:v>
                </c:pt>
                <c:pt idx="183">
                  <c:v>39539</c:v>
                </c:pt>
                <c:pt idx="184">
                  <c:v>39569</c:v>
                </c:pt>
                <c:pt idx="185">
                  <c:v>39600</c:v>
                </c:pt>
                <c:pt idx="186">
                  <c:v>39630</c:v>
                </c:pt>
                <c:pt idx="187">
                  <c:v>39661</c:v>
                </c:pt>
                <c:pt idx="188">
                  <c:v>39692</c:v>
                </c:pt>
                <c:pt idx="189">
                  <c:v>39722</c:v>
                </c:pt>
                <c:pt idx="190">
                  <c:v>39753</c:v>
                </c:pt>
                <c:pt idx="191">
                  <c:v>39783</c:v>
                </c:pt>
                <c:pt idx="192">
                  <c:v>39814</c:v>
                </c:pt>
                <c:pt idx="193">
                  <c:v>39845</c:v>
                </c:pt>
                <c:pt idx="194">
                  <c:v>39873</c:v>
                </c:pt>
                <c:pt idx="195">
                  <c:v>39904</c:v>
                </c:pt>
                <c:pt idx="196">
                  <c:v>39934</c:v>
                </c:pt>
                <c:pt idx="197">
                  <c:v>39965</c:v>
                </c:pt>
                <c:pt idx="198">
                  <c:v>39995</c:v>
                </c:pt>
                <c:pt idx="199">
                  <c:v>40026</c:v>
                </c:pt>
                <c:pt idx="200">
                  <c:v>40057</c:v>
                </c:pt>
                <c:pt idx="201">
                  <c:v>40087</c:v>
                </c:pt>
                <c:pt idx="202">
                  <c:v>40118</c:v>
                </c:pt>
                <c:pt idx="203">
                  <c:v>40148</c:v>
                </c:pt>
                <c:pt idx="204">
                  <c:v>40179</c:v>
                </c:pt>
                <c:pt idx="205">
                  <c:v>40210</c:v>
                </c:pt>
                <c:pt idx="206">
                  <c:v>40238</c:v>
                </c:pt>
                <c:pt idx="207">
                  <c:v>40269</c:v>
                </c:pt>
                <c:pt idx="208">
                  <c:v>40299</c:v>
                </c:pt>
                <c:pt idx="209">
                  <c:v>40330</c:v>
                </c:pt>
                <c:pt idx="210">
                  <c:v>40360</c:v>
                </c:pt>
                <c:pt idx="211">
                  <c:v>40391</c:v>
                </c:pt>
                <c:pt idx="212">
                  <c:v>40422</c:v>
                </c:pt>
                <c:pt idx="213">
                  <c:v>40452</c:v>
                </c:pt>
                <c:pt idx="214">
                  <c:v>40483</c:v>
                </c:pt>
                <c:pt idx="215">
                  <c:v>40513</c:v>
                </c:pt>
                <c:pt idx="216">
                  <c:v>40544</c:v>
                </c:pt>
                <c:pt idx="217">
                  <c:v>40575</c:v>
                </c:pt>
                <c:pt idx="218">
                  <c:v>40603</c:v>
                </c:pt>
                <c:pt idx="219">
                  <c:v>40634</c:v>
                </c:pt>
                <c:pt idx="220">
                  <c:v>40664</c:v>
                </c:pt>
                <c:pt idx="221">
                  <c:v>40695</c:v>
                </c:pt>
                <c:pt idx="222">
                  <c:v>40725</c:v>
                </c:pt>
                <c:pt idx="223">
                  <c:v>40756</c:v>
                </c:pt>
                <c:pt idx="224">
                  <c:v>40787</c:v>
                </c:pt>
                <c:pt idx="225">
                  <c:v>40817</c:v>
                </c:pt>
                <c:pt idx="226">
                  <c:v>40848</c:v>
                </c:pt>
                <c:pt idx="227">
                  <c:v>40878</c:v>
                </c:pt>
                <c:pt idx="228">
                  <c:v>40909</c:v>
                </c:pt>
                <c:pt idx="229">
                  <c:v>40940</c:v>
                </c:pt>
                <c:pt idx="230">
                  <c:v>40969</c:v>
                </c:pt>
                <c:pt idx="231">
                  <c:v>41000</c:v>
                </c:pt>
                <c:pt idx="232">
                  <c:v>41030</c:v>
                </c:pt>
                <c:pt idx="233">
                  <c:v>41061</c:v>
                </c:pt>
                <c:pt idx="234">
                  <c:v>41091</c:v>
                </c:pt>
                <c:pt idx="235">
                  <c:v>41122</c:v>
                </c:pt>
                <c:pt idx="236">
                  <c:v>41153</c:v>
                </c:pt>
                <c:pt idx="237">
                  <c:v>41183</c:v>
                </c:pt>
                <c:pt idx="238">
                  <c:v>41214</c:v>
                </c:pt>
                <c:pt idx="239">
                  <c:v>41244</c:v>
                </c:pt>
                <c:pt idx="240">
                  <c:v>41275</c:v>
                </c:pt>
                <c:pt idx="241">
                  <c:v>41306</c:v>
                </c:pt>
                <c:pt idx="242">
                  <c:v>41334</c:v>
                </c:pt>
                <c:pt idx="243">
                  <c:v>41365</c:v>
                </c:pt>
                <c:pt idx="244">
                  <c:v>41395</c:v>
                </c:pt>
                <c:pt idx="245">
                  <c:v>41426</c:v>
                </c:pt>
                <c:pt idx="246">
                  <c:v>41456</c:v>
                </c:pt>
                <c:pt idx="247">
                  <c:v>41487</c:v>
                </c:pt>
                <c:pt idx="248">
                  <c:v>41518</c:v>
                </c:pt>
                <c:pt idx="249">
                  <c:v>41548</c:v>
                </c:pt>
                <c:pt idx="250">
                  <c:v>41579</c:v>
                </c:pt>
                <c:pt idx="251">
                  <c:v>41609</c:v>
                </c:pt>
                <c:pt idx="252">
                  <c:v>41640</c:v>
                </c:pt>
                <c:pt idx="253">
                  <c:v>41671</c:v>
                </c:pt>
                <c:pt idx="254">
                  <c:v>41699</c:v>
                </c:pt>
                <c:pt idx="255">
                  <c:v>41730</c:v>
                </c:pt>
                <c:pt idx="256">
                  <c:v>41760</c:v>
                </c:pt>
                <c:pt idx="257">
                  <c:v>41791</c:v>
                </c:pt>
                <c:pt idx="258">
                  <c:v>41821</c:v>
                </c:pt>
                <c:pt idx="259">
                  <c:v>41852</c:v>
                </c:pt>
                <c:pt idx="260">
                  <c:v>41883</c:v>
                </c:pt>
                <c:pt idx="261">
                  <c:v>41913</c:v>
                </c:pt>
                <c:pt idx="262">
                  <c:v>41944</c:v>
                </c:pt>
                <c:pt idx="263">
                  <c:v>41974</c:v>
                </c:pt>
                <c:pt idx="264">
                  <c:v>42005</c:v>
                </c:pt>
                <c:pt idx="265">
                  <c:v>42036</c:v>
                </c:pt>
                <c:pt idx="266">
                  <c:v>42064</c:v>
                </c:pt>
                <c:pt idx="267">
                  <c:v>42095</c:v>
                </c:pt>
                <c:pt idx="268">
                  <c:v>42125</c:v>
                </c:pt>
                <c:pt idx="269">
                  <c:v>42156</c:v>
                </c:pt>
                <c:pt idx="270">
                  <c:v>42186</c:v>
                </c:pt>
                <c:pt idx="271">
                  <c:v>42217</c:v>
                </c:pt>
                <c:pt idx="272">
                  <c:v>42248</c:v>
                </c:pt>
                <c:pt idx="273">
                  <c:v>42278</c:v>
                </c:pt>
                <c:pt idx="274">
                  <c:v>42309</c:v>
                </c:pt>
                <c:pt idx="275">
                  <c:v>42339</c:v>
                </c:pt>
                <c:pt idx="276">
                  <c:v>42370</c:v>
                </c:pt>
                <c:pt idx="277">
                  <c:v>42401</c:v>
                </c:pt>
                <c:pt idx="278">
                  <c:v>42430</c:v>
                </c:pt>
                <c:pt idx="279">
                  <c:v>42461</c:v>
                </c:pt>
                <c:pt idx="280">
                  <c:v>42491</c:v>
                </c:pt>
                <c:pt idx="281">
                  <c:v>42522</c:v>
                </c:pt>
                <c:pt idx="282">
                  <c:v>42552</c:v>
                </c:pt>
                <c:pt idx="283">
                  <c:v>42583</c:v>
                </c:pt>
                <c:pt idx="284">
                  <c:v>42614</c:v>
                </c:pt>
                <c:pt idx="285">
                  <c:v>42644</c:v>
                </c:pt>
                <c:pt idx="286">
                  <c:v>42675</c:v>
                </c:pt>
                <c:pt idx="287">
                  <c:v>42705</c:v>
                </c:pt>
                <c:pt idx="288">
                  <c:v>42736</c:v>
                </c:pt>
                <c:pt idx="289">
                  <c:v>42767</c:v>
                </c:pt>
                <c:pt idx="290">
                  <c:v>42795</c:v>
                </c:pt>
                <c:pt idx="291">
                  <c:v>42826</c:v>
                </c:pt>
                <c:pt idx="292">
                  <c:v>42856</c:v>
                </c:pt>
                <c:pt idx="293">
                  <c:v>42887</c:v>
                </c:pt>
                <c:pt idx="294">
                  <c:v>42917</c:v>
                </c:pt>
                <c:pt idx="295">
                  <c:v>42948</c:v>
                </c:pt>
                <c:pt idx="296">
                  <c:v>42979</c:v>
                </c:pt>
                <c:pt idx="297">
                  <c:v>43009</c:v>
                </c:pt>
                <c:pt idx="298">
                  <c:v>43040</c:v>
                </c:pt>
                <c:pt idx="299">
                  <c:v>43070</c:v>
                </c:pt>
                <c:pt idx="300">
                  <c:v>43101</c:v>
                </c:pt>
                <c:pt idx="301">
                  <c:v>43132</c:v>
                </c:pt>
                <c:pt idx="302">
                  <c:v>43160</c:v>
                </c:pt>
                <c:pt idx="303">
                  <c:v>43191</c:v>
                </c:pt>
                <c:pt idx="304">
                  <c:v>43221</c:v>
                </c:pt>
                <c:pt idx="305">
                  <c:v>43252</c:v>
                </c:pt>
                <c:pt idx="306">
                  <c:v>43282</c:v>
                </c:pt>
                <c:pt idx="307">
                  <c:v>43313</c:v>
                </c:pt>
                <c:pt idx="308">
                  <c:v>43344</c:v>
                </c:pt>
                <c:pt idx="309">
                  <c:v>43374</c:v>
                </c:pt>
                <c:pt idx="310">
                  <c:v>43405</c:v>
                </c:pt>
                <c:pt idx="311">
                  <c:v>43435</c:v>
                </c:pt>
                <c:pt idx="312">
                  <c:v>43466</c:v>
                </c:pt>
                <c:pt idx="313">
                  <c:v>43497</c:v>
                </c:pt>
                <c:pt idx="314">
                  <c:v>43525</c:v>
                </c:pt>
                <c:pt idx="315">
                  <c:v>43556</c:v>
                </c:pt>
                <c:pt idx="316">
                  <c:v>43586</c:v>
                </c:pt>
                <c:pt idx="317">
                  <c:v>43617</c:v>
                </c:pt>
                <c:pt idx="318">
                  <c:v>43647</c:v>
                </c:pt>
                <c:pt idx="319">
                  <c:v>43678</c:v>
                </c:pt>
                <c:pt idx="320">
                  <c:v>43709</c:v>
                </c:pt>
                <c:pt idx="321">
                  <c:v>43739</c:v>
                </c:pt>
                <c:pt idx="322">
                  <c:v>43770</c:v>
                </c:pt>
                <c:pt idx="323">
                  <c:v>43800</c:v>
                </c:pt>
                <c:pt idx="324">
                  <c:v>43831</c:v>
                </c:pt>
                <c:pt idx="325">
                  <c:v>43862</c:v>
                </c:pt>
                <c:pt idx="326">
                  <c:v>43891</c:v>
                </c:pt>
                <c:pt idx="327">
                  <c:v>43922</c:v>
                </c:pt>
                <c:pt idx="328">
                  <c:v>43952</c:v>
                </c:pt>
                <c:pt idx="329">
                  <c:v>43983</c:v>
                </c:pt>
                <c:pt idx="330">
                  <c:v>44013</c:v>
                </c:pt>
                <c:pt idx="331">
                  <c:v>44044</c:v>
                </c:pt>
                <c:pt idx="332">
                  <c:v>44075</c:v>
                </c:pt>
                <c:pt idx="333">
                  <c:v>44105</c:v>
                </c:pt>
                <c:pt idx="334">
                  <c:v>44136</c:v>
                </c:pt>
                <c:pt idx="335">
                  <c:v>44166</c:v>
                </c:pt>
                <c:pt idx="336">
                  <c:v>44197</c:v>
                </c:pt>
                <c:pt idx="337">
                  <c:v>44228</c:v>
                </c:pt>
                <c:pt idx="338">
                  <c:v>44256</c:v>
                </c:pt>
                <c:pt idx="339">
                  <c:v>44287</c:v>
                </c:pt>
                <c:pt idx="340">
                  <c:v>44317</c:v>
                </c:pt>
                <c:pt idx="341">
                  <c:v>44348</c:v>
                </c:pt>
                <c:pt idx="342">
                  <c:v>44378</c:v>
                </c:pt>
                <c:pt idx="343">
                  <c:v>44409</c:v>
                </c:pt>
                <c:pt idx="344">
                  <c:v>44440</c:v>
                </c:pt>
                <c:pt idx="345">
                  <c:v>44470</c:v>
                </c:pt>
              </c:numCache>
            </c:numRef>
          </c:cat>
          <c:val>
            <c:numRef>
              <c:f>Sheet1!$C$3:$C$348</c:f>
              <c:numCache>
                <c:formatCode>0%</c:formatCode>
                <c:ptCount val="3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numCache>
            </c:numRef>
          </c:val>
          <c:smooth val="0"/>
          <c:extLst>
            <c:ext xmlns:c16="http://schemas.microsoft.com/office/drawing/2014/chart" uri="{C3380CC4-5D6E-409C-BE32-E72D297353CC}">
              <c16:uniqueId val="{00000001-1EF1-6643-8B7F-B9EAC4425D28}"/>
            </c:ext>
          </c:extLst>
        </c:ser>
        <c:dLbls>
          <c:showLegendKey val="0"/>
          <c:showVal val="0"/>
          <c:showCatName val="0"/>
          <c:showSerName val="0"/>
          <c:showPercent val="0"/>
          <c:showBubbleSize val="0"/>
        </c:dLbls>
        <c:smooth val="0"/>
        <c:axId val="207732616"/>
        <c:axId val="375988888"/>
      </c:lineChart>
      <c:catAx>
        <c:axId val="207732616"/>
        <c:scaling>
          <c:orientation val="minMax"/>
          <c:min val="10"/>
        </c:scaling>
        <c:delete val="0"/>
        <c:axPos val="b"/>
        <c:numFmt formatCode="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Georgia" panose="02040502050405020303" pitchFamily="18" charset="0"/>
                <a:ea typeface="+mn-ea"/>
                <a:cs typeface="+mn-cs"/>
              </a:defRPr>
            </a:pPr>
            <a:endParaRPr lang="en-US"/>
          </a:p>
        </c:txPr>
        <c:crossAx val="375988888"/>
        <c:crosses val="autoZero"/>
        <c:auto val="0"/>
        <c:lblAlgn val="ctr"/>
        <c:lblOffset val="100"/>
        <c:tickLblSkip val="12"/>
        <c:noMultiLvlLbl val="1"/>
      </c:catAx>
      <c:valAx>
        <c:axId val="375988888"/>
        <c:scaling>
          <c:orientation val="minMax"/>
          <c:max val="0.30000000000000004"/>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Georgia" panose="02040502050405020303" pitchFamily="18" charset="0"/>
                <a:ea typeface="+mn-ea"/>
                <a:cs typeface="+mn-cs"/>
              </a:defRPr>
            </a:pPr>
            <a:endParaRPr lang="en-US"/>
          </a:p>
        </c:txPr>
        <c:crossAx val="207732616"/>
        <c:crosses val="autoZero"/>
        <c:crossBetween val="midCat"/>
        <c:maj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latin typeface="Georgia" panose="02040502050405020303"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81186868686871E-2"/>
          <c:y val="0.1143980905895535"/>
          <c:w val="0.89161405723905729"/>
          <c:h val="0.69352082086230449"/>
        </c:manualLayout>
      </c:layout>
      <c:barChart>
        <c:barDir val="col"/>
        <c:grouping val="clustered"/>
        <c:varyColors val="0"/>
        <c:ser>
          <c:idx val="0"/>
          <c:order val="0"/>
          <c:tx>
            <c:strRef>
              <c:f>Sheet1!$B$1</c:f>
              <c:strCache>
                <c:ptCount val="1"/>
                <c:pt idx="0">
                  <c:v> July 14, 2021</c:v>
                </c:pt>
              </c:strCache>
            </c:strRef>
          </c:tx>
          <c:spPr>
            <a:solidFill>
              <a:srgbClr val="0070C0"/>
            </a:solidFill>
            <a:ln>
              <a:noFill/>
            </a:ln>
            <a:effectLst/>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4-9E10-0E4B-9AC8-2F8B51187775}"/>
                </c:ext>
              </c:extLst>
            </c:dLbl>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5-9E10-0E4B-9AC8-2F8B511877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Supply chain and/or materials issues</c:v>
                </c:pt>
                <c:pt idx="1">
                  <c:v>Skills / worker shortages</c:v>
                </c:pt>
                <c:pt idx="2">
                  <c:v>Insufficient demand for construction services</c:v>
                </c:pt>
                <c:pt idx="3">
                  <c:v>Availability of financing for projects/project work</c:v>
                </c:pt>
                <c:pt idx="4">
                  <c:v>None of the above</c:v>
                </c:pt>
              </c:strCache>
            </c:strRef>
          </c:cat>
          <c:val>
            <c:numRef>
              <c:f>Sheet1!$B$2:$B$6</c:f>
              <c:numCache>
                <c:formatCode>0%</c:formatCode>
                <c:ptCount val="5"/>
                <c:pt idx="0">
                  <c:v>0.37</c:v>
                </c:pt>
                <c:pt idx="1">
                  <c:v>0.52</c:v>
                </c:pt>
                <c:pt idx="2">
                  <c:v>0.06</c:v>
                </c:pt>
                <c:pt idx="3">
                  <c:v>0.02</c:v>
                </c:pt>
                <c:pt idx="4">
                  <c:v>0.03</c:v>
                </c:pt>
              </c:numCache>
            </c:numRef>
          </c:val>
          <c:extLst>
            <c:ext xmlns:c16="http://schemas.microsoft.com/office/drawing/2014/chart" uri="{C3380CC4-5D6E-409C-BE32-E72D297353CC}">
              <c16:uniqueId val="{00000000-9E10-0E4B-9AC8-2F8B51187775}"/>
            </c:ext>
          </c:extLst>
        </c:ser>
        <c:ser>
          <c:idx val="1"/>
          <c:order val="1"/>
          <c:tx>
            <c:strRef>
              <c:f>Sheet1!$C$1</c:f>
              <c:strCache>
                <c:ptCount val="1"/>
                <c:pt idx="0">
                  <c:v>Sept. 29, 2021</c:v>
                </c:pt>
              </c:strCache>
            </c:strRef>
          </c:tx>
          <c:spPr>
            <a:solidFill>
              <a:srgbClr val="002060"/>
            </a:solidFill>
            <a:ln>
              <a:noFill/>
            </a:ln>
            <a:effectLst/>
          </c:spPr>
          <c:invertIfNegative val="0"/>
          <c:dLbls>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6-9E10-0E4B-9AC8-2F8B511877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Supply chain and/or materials issues</c:v>
                </c:pt>
                <c:pt idx="1">
                  <c:v>Skills / worker shortages</c:v>
                </c:pt>
                <c:pt idx="2">
                  <c:v>Insufficient demand for construction services</c:v>
                </c:pt>
                <c:pt idx="3">
                  <c:v>Availability of financing for projects/project work</c:v>
                </c:pt>
                <c:pt idx="4">
                  <c:v>None of the above</c:v>
                </c:pt>
              </c:strCache>
            </c:strRef>
          </c:cat>
          <c:val>
            <c:numRef>
              <c:f>Sheet1!$C$2:$C$6</c:f>
              <c:numCache>
                <c:formatCode>0%</c:formatCode>
                <c:ptCount val="5"/>
                <c:pt idx="0">
                  <c:v>0.4</c:v>
                </c:pt>
                <c:pt idx="1">
                  <c:v>0.53</c:v>
                </c:pt>
                <c:pt idx="2">
                  <c:v>0.04</c:v>
                </c:pt>
                <c:pt idx="3">
                  <c:v>0.04</c:v>
                </c:pt>
                <c:pt idx="4" formatCode="0.0%">
                  <c:v>5.3050397877984082E-3</c:v>
                </c:pt>
              </c:numCache>
            </c:numRef>
          </c:val>
          <c:extLst>
            <c:ext xmlns:c16="http://schemas.microsoft.com/office/drawing/2014/chart" uri="{C3380CC4-5D6E-409C-BE32-E72D297353CC}">
              <c16:uniqueId val="{00000001-9E10-0E4B-9AC8-2F8B51187775}"/>
            </c:ext>
          </c:extLst>
        </c:ser>
        <c:dLbls>
          <c:dLblPos val="inEnd"/>
          <c:showLegendKey val="0"/>
          <c:showVal val="1"/>
          <c:showCatName val="0"/>
          <c:showSerName val="0"/>
          <c:showPercent val="0"/>
          <c:showBubbleSize val="0"/>
        </c:dLbls>
        <c:gapWidth val="219"/>
        <c:overlap val="-27"/>
        <c:axId val="401813376"/>
        <c:axId val="1966964543"/>
      </c:barChart>
      <c:catAx>
        <c:axId val="40181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966964543"/>
        <c:crosses val="autoZero"/>
        <c:auto val="1"/>
        <c:lblAlgn val="ctr"/>
        <c:lblOffset val="100"/>
        <c:noMultiLvlLbl val="0"/>
      </c:catAx>
      <c:valAx>
        <c:axId val="196696454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dirty="0"/>
                  <a:t>% of responses</a:t>
                </a:r>
              </a:p>
            </c:rich>
          </c:tx>
          <c:layout>
            <c:manualLayout>
              <c:xMode val="edge"/>
              <c:yMode val="edge"/>
              <c:x val="7.7019373525279034E-3"/>
              <c:y val="0.31244992402265509"/>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01813376"/>
        <c:crosses val="autoZero"/>
        <c:crossBetween val="between"/>
      </c:valAx>
      <c:spPr>
        <a:noFill/>
        <a:ln>
          <a:noFill/>
        </a:ln>
        <a:effectLst/>
      </c:spPr>
    </c:plotArea>
    <c:legend>
      <c:legendPos val="t"/>
      <c:layout>
        <c:manualLayout>
          <c:xMode val="edge"/>
          <c:yMode val="edge"/>
          <c:x val="0.33249050544818259"/>
          <c:y val="2.4366471734892786E-2"/>
          <c:w val="0.33501898910363476"/>
          <c:h val="6.310666758760417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60" b="0" i="0" u="none" strike="noStrike" kern="1200" spc="0" baseline="0">
              <a:solidFill>
                <a:schemeClr val="tx1"/>
              </a:solidFill>
              <a:latin typeface="Constantia" panose="02030602050306030303" pitchFamily="18" charset="0"/>
              <a:ea typeface="+mn-ea"/>
              <a:cs typeface="+mn-cs"/>
            </a:defRPr>
          </a:pPr>
          <a:endParaRPr lang="en-US"/>
        </a:p>
      </c:txPr>
    </c:title>
    <c:autoTitleDeleted val="0"/>
    <c:plotArea>
      <c:layout/>
      <c:barChart>
        <c:barDir val="col"/>
        <c:grouping val="clustered"/>
        <c:varyColors val="0"/>
        <c:ser>
          <c:idx val="0"/>
          <c:order val="0"/>
          <c:tx>
            <c:strRef>
              <c:f>Sheet1!$B$1</c:f>
              <c:strCache>
                <c:ptCount val="1"/>
                <c:pt idx="0">
                  <c:v>1-M Net Change (000s)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Constantia" panose="0203060205030603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Sheet1!$A$2:$A$24</c:f>
              <c:numCache>
                <c:formatCode>mmm\-yy</c:formatCode>
                <c:ptCount val="23"/>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numCache>
            </c:numRef>
          </c:cat>
          <c:val>
            <c:numRef>
              <c:f>Sheet1!$B$2:$B$24</c:f>
              <c:numCache>
                <c:formatCode>#,##0</c:formatCode>
                <c:ptCount val="23"/>
                <c:pt idx="0">
                  <c:v>315</c:v>
                </c:pt>
                <c:pt idx="1">
                  <c:v>289</c:v>
                </c:pt>
                <c:pt idx="2">
                  <c:v>-1683</c:v>
                </c:pt>
                <c:pt idx="3">
                  <c:v>-20679</c:v>
                </c:pt>
                <c:pt idx="4">
                  <c:v>2833</c:v>
                </c:pt>
                <c:pt idx="5">
                  <c:v>4846</c:v>
                </c:pt>
                <c:pt idx="6">
                  <c:v>1726</c:v>
                </c:pt>
                <c:pt idx="7">
                  <c:v>1583</c:v>
                </c:pt>
                <c:pt idx="8">
                  <c:v>716</c:v>
                </c:pt>
                <c:pt idx="9">
                  <c:v>680</c:v>
                </c:pt>
                <c:pt idx="10">
                  <c:v>264</c:v>
                </c:pt>
                <c:pt idx="11">
                  <c:v>-306</c:v>
                </c:pt>
                <c:pt idx="12">
                  <c:v>233</c:v>
                </c:pt>
                <c:pt idx="13">
                  <c:v>536</c:v>
                </c:pt>
                <c:pt idx="14">
                  <c:v>785</c:v>
                </c:pt>
                <c:pt idx="15">
                  <c:v>269</c:v>
                </c:pt>
                <c:pt idx="16">
                  <c:v>614</c:v>
                </c:pt>
                <c:pt idx="17">
                  <c:v>962</c:v>
                </c:pt>
                <c:pt idx="18">
                  <c:v>1091</c:v>
                </c:pt>
                <c:pt idx="19">
                  <c:v>483</c:v>
                </c:pt>
                <c:pt idx="20">
                  <c:v>379</c:v>
                </c:pt>
                <c:pt idx="21">
                  <c:v>546</c:v>
                </c:pt>
                <c:pt idx="22">
                  <c:v>210</c:v>
                </c:pt>
              </c:numCache>
            </c:numRef>
          </c:val>
          <c:extLst>
            <c:ext xmlns:c16="http://schemas.microsoft.com/office/drawing/2014/chart" uri="{C3380CC4-5D6E-409C-BE32-E72D297353CC}">
              <c16:uniqueId val="{00000000-A5B5-8C47-8DC7-672705C6D75A}"/>
            </c:ext>
          </c:extLst>
        </c:ser>
        <c:dLbls>
          <c:dLblPos val="outEnd"/>
          <c:showLegendKey val="0"/>
          <c:showVal val="1"/>
          <c:showCatName val="0"/>
          <c:showSerName val="0"/>
          <c:showPercent val="0"/>
          <c:showBubbleSize val="0"/>
        </c:dLbls>
        <c:gapWidth val="100"/>
        <c:overlap val="-27"/>
        <c:axId val="1088738431"/>
        <c:axId val="1088480991"/>
      </c:barChart>
      <c:dateAx>
        <c:axId val="1088738431"/>
        <c:scaling>
          <c:orientation val="minMax"/>
          <c:min val="43862"/>
        </c:scaling>
        <c:delete val="0"/>
        <c:axPos val="b"/>
        <c:numFmt formatCode="mmm\-yy"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Constantia" panose="02030602050306030303" pitchFamily="18" charset="0"/>
                <a:ea typeface="+mn-ea"/>
                <a:cs typeface="+mn-cs"/>
              </a:defRPr>
            </a:pPr>
            <a:endParaRPr lang="en-US"/>
          </a:p>
        </c:txPr>
        <c:crossAx val="1088480991"/>
        <c:crosses val="autoZero"/>
        <c:auto val="1"/>
        <c:lblOffset val="100"/>
        <c:baseTimeUnit val="months"/>
      </c:dateAx>
      <c:valAx>
        <c:axId val="10884809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Constantia" panose="02030602050306030303" pitchFamily="18" charset="0"/>
                <a:ea typeface="+mn-ea"/>
                <a:cs typeface="+mn-cs"/>
              </a:defRPr>
            </a:pPr>
            <a:endParaRPr lang="en-US"/>
          </a:p>
        </c:txPr>
        <c:crossAx val="10887384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latin typeface="Constantia" panose="02030602050306030303" pitchFamily="18"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title>
    <c:autoTitleDeleted val="0"/>
    <c:plotArea>
      <c:layout>
        <c:manualLayout>
          <c:layoutTarget val="inner"/>
          <c:xMode val="edge"/>
          <c:yMode val="edge"/>
          <c:x val="0.3238207203266259"/>
          <c:y val="2.2272215973005599E-3"/>
          <c:w val="0.65129783729685298"/>
          <c:h val="0.86993081456923205"/>
        </c:manualLayout>
      </c:layout>
      <c:barChart>
        <c:barDir val="bar"/>
        <c:grouping val="clustered"/>
        <c:varyColors val="0"/>
        <c:ser>
          <c:idx val="0"/>
          <c:order val="0"/>
          <c:tx>
            <c:strRef>
              <c:f>Sheet1!$B$1</c:f>
              <c:strCache>
                <c:ptCount val="1"/>
              </c:strCache>
            </c:strRef>
          </c:tx>
          <c:spPr>
            <a:solidFill>
              <a:srgbClr val="003366"/>
            </a:solidFill>
            <a:ln w="11399">
              <a:solidFill>
                <a:schemeClr val="tx1"/>
              </a:solidFill>
              <a:prstDash val="solid"/>
            </a:ln>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Financial Activities</c:v>
                </c:pt>
                <c:pt idx="1">
                  <c:v>Mining &amp; Logging</c:v>
                </c:pt>
                <c:pt idx="2">
                  <c:v>Professional &amp; Business Services</c:v>
                </c:pt>
                <c:pt idx="3">
                  <c:v>Construction</c:v>
                </c:pt>
                <c:pt idx="4">
                  <c:v>Information</c:v>
                </c:pt>
                <c:pt idx="5">
                  <c:v>Trade, Transportation, &amp; Utilities</c:v>
                </c:pt>
                <c:pt idx="6">
                  <c:v>Other Services</c:v>
                </c:pt>
                <c:pt idx="7">
                  <c:v>Manufacturing</c:v>
                </c:pt>
                <c:pt idx="8">
                  <c:v>Education &amp; Health Services</c:v>
                </c:pt>
                <c:pt idx="9">
                  <c:v>Government</c:v>
                </c:pt>
                <c:pt idx="10">
                  <c:v>Leisure &amp; Hospitality</c:v>
                </c:pt>
              </c:strCache>
            </c:strRef>
          </c:cat>
          <c:val>
            <c:numRef>
              <c:f>Sheet1!$B$2:$B$12</c:f>
              <c:numCache>
                <c:formatCode>#,##0</c:formatCode>
                <c:ptCount val="11"/>
                <c:pt idx="0">
                  <c:v>30</c:v>
                </c:pt>
                <c:pt idx="1">
                  <c:v>-45</c:v>
                </c:pt>
                <c:pt idx="2">
                  <c:v>-69</c:v>
                </c:pt>
                <c:pt idx="3">
                  <c:v>-115</c:v>
                </c:pt>
                <c:pt idx="4">
                  <c:v>-123</c:v>
                </c:pt>
                <c:pt idx="5">
                  <c:v>-125</c:v>
                </c:pt>
                <c:pt idx="6">
                  <c:v>-150</c:v>
                </c:pt>
                <c:pt idx="7">
                  <c:v>-253</c:v>
                </c:pt>
                <c:pt idx="8">
                  <c:v>-793</c:v>
                </c:pt>
                <c:pt idx="9">
                  <c:v>-935</c:v>
                </c:pt>
                <c:pt idx="10">
                  <c:v>-1334</c:v>
                </c:pt>
              </c:numCache>
            </c:numRef>
          </c:val>
          <c:extLst>
            <c:ext xmlns:c16="http://schemas.microsoft.com/office/drawing/2014/chart" uri="{C3380CC4-5D6E-409C-BE32-E72D297353CC}">
              <c16:uniqueId val="{00000001-8896-6643-8F51-D43CF30E67E3}"/>
            </c:ext>
          </c:extLst>
        </c:ser>
        <c:dLbls>
          <c:dLblPos val="outEnd"/>
          <c:showLegendKey val="0"/>
          <c:showVal val="1"/>
          <c:showCatName val="0"/>
          <c:showSerName val="0"/>
          <c:showPercent val="0"/>
          <c:showBubbleSize val="0"/>
        </c:dLbls>
        <c:gapWidth val="150"/>
        <c:axId val="1838490472"/>
        <c:axId val="-2144224072"/>
      </c:barChart>
      <c:catAx>
        <c:axId val="1838490472"/>
        <c:scaling>
          <c:orientation val="minMax"/>
        </c:scaling>
        <c:delete val="0"/>
        <c:axPos val="l"/>
        <c:numFmt formatCode="General" sourceLinked="1"/>
        <c:majorTickMark val="none"/>
        <c:minorTickMark val="none"/>
        <c:tickLblPos val="low"/>
        <c:spPr>
          <a:ln w="2852">
            <a:solidFill>
              <a:schemeClr val="tx1"/>
            </a:solidFill>
            <a:prstDash val="solid"/>
          </a:ln>
        </c:spPr>
        <c:txPr>
          <a:bodyPr rot="0" vert="horz"/>
          <a:lstStyle/>
          <a:p>
            <a:pPr>
              <a:defRPr/>
            </a:pPr>
            <a:endParaRPr lang="en-US"/>
          </a:p>
        </c:txPr>
        <c:crossAx val="-2144224072"/>
        <c:crosses val="autoZero"/>
        <c:auto val="0"/>
        <c:lblAlgn val="ctr"/>
        <c:lblOffset val="100"/>
        <c:tickLblSkip val="1"/>
        <c:tickMarkSkip val="1"/>
        <c:noMultiLvlLbl val="0"/>
      </c:catAx>
      <c:valAx>
        <c:axId val="-2144224072"/>
        <c:scaling>
          <c:orientation val="minMax"/>
          <c:max val="100"/>
          <c:min val="-1500"/>
        </c:scaling>
        <c:delete val="0"/>
        <c:axPos val="b"/>
        <c:title>
          <c:tx>
            <c:rich>
              <a:bodyPr/>
              <a:lstStyle/>
              <a:p>
                <a:pPr>
                  <a:defRPr sz="1600"/>
                </a:pPr>
                <a:r>
                  <a:rPr lang="en-US" sz="1600" dirty="0"/>
                  <a:t>Thousands, SA</a:t>
                </a:r>
              </a:p>
            </c:rich>
          </c:tx>
          <c:layout>
            <c:manualLayout>
              <c:xMode val="edge"/>
              <c:yMode val="edge"/>
              <c:x val="0.56603783902012195"/>
              <c:y val="0.94939736151402099"/>
            </c:manualLayout>
          </c:layout>
          <c:overlay val="0"/>
          <c:spPr>
            <a:noFill/>
            <a:ln w="25257">
              <a:noFill/>
            </a:ln>
          </c:spPr>
        </c:title>
        <c:numFmt formatCode="#,##0" sourceLinked="1"/>
        <c:majorTickMark val="out"/>
        <c:minorTickMark val="none"/>
        <c:tickLblPos val="nextTo"/>
        <c:spPr>
          <a:ln w="2852">
            <a:solidFill>
              <a:schemeClr val="tx1"/>
            </a:solidFill>
            <a:prstDash val="solid"/>
          </a:ln>
        </c:spPr>
        <c:txPr>
          <a:bodyPr rot="0" vert="horz"/>
          <a:lstStyle/>
          <a:p>
            <a:pPr>
              <a:defRPr sz="1600"/>
            </a:pPr>
            <a:endParaRPr lang="en-US"/>
          </a:p>
        </c:txPr>
        <c:crossAx val="1838490472"/>
        <c:crosses val="autoZero"/>
        <c:crossBetween val="between"/>
        <c:majorUnit val="500"/>
      </c:valAx>
      <c:spPr>
        <a:noFill/>
        <a:ln w="25398">
          <a:noFill/>
        </a:ln>
      </c:spPr>
    </c:plotArea>
    <c:plotVisOnly val="1"/>
    <c:dispBlanksAs val="gap"/>
    <c:showDLblsOverMax val="0"/>
  </c:chart>
  <c:spPr>
    <a:noFill/>
    <a:ln>
      <a:noFill/>
    </a:ln>
  </c:spPr>
  <c:txPr>
    <a:bodyPr/>
    <a:lstStyle/>
    <a:p>
      <a:pPr>
        <a:defRPr sz="1800" b="0" i="0" u="none" strike="noStrike" baseline="0">
          <a:solidFill>
            <a:schemeClr val="tx1"/>
          </a:solidFill>
          <a:latin typeface="Arial"/>
          <a:ea typeface="Arial"/>
          <a:cs typeface="Aria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b="1" i="0" baseline="0" dirty="0">
                <a:effectLst/>
              </a:rPr>
              <a:t>%  Change from Preceding Period (SAAR)</a:t>
            </a:r>
            <a:endParaRPr lang="en-US" dirty="0">
              <a:effectLst/>
            </a:endParaRPr>
          </a:p>
        </c:rich>
      </c:tx>
      <c:overlay val="1"/>
    </c:title>
    <c:autoTitleDeleted val="0"/>
    <c:plotArea>
      <c:layout>
        <c:manualLayout>
          <c:layoutTarget val="inner"/>
          <c:xMode val="edge"/>
          <c:yMode val="edge"/>
          <c:x val="6.7107840213155176E-2"/>
          <c:y val="0.10625681110036682"/>
          <c:w val="0.86306445359102835"/>
          <c:h val="0.71123390277969645"/>
        </c:manualLayout>
      </c:layout>
      <c:barChart>
        <c:barDir val="col"/>
        <c:grouping val="clustered"/>
        <c:varyColors val="0"/>
        <c:ser>
          <c:idx val="0"/>
          <c:order val="0"/>
          <c:tx>
            <c:strRef>
              <c:f>Sheet1!$B$4</c:f>
              <c:strCache>
                <c:ptCount val="1"/>
                <c:pt idx="0">
                  <c:v>GDP 1990Q1-2019</c:v>
                </c:pt>
              </c:strCache>
            </c:strRef>
          </c:tx>
          <c:spPr>
            <a:solidFill>
              <a:srgbClr val="011893"/>
            </a:solidFill>
          </c:spPr>
          <c:invertIfNegative val="0"/>
          <c:cat>
            <c:strRef>
              <c:f>Sheet1!$A$5:$A$129</c:f>
              <c:strCache>
                <c:ptCount val="125"/>
                <c:pt idx="0">
                  <c:v>1990Q3</c:v>
                </c:pt>
                <c:pt idx="1">
                  <c:v>1990Q4</c:v>
                </c:pt>
                <c:pt idx="2">
                  <c:v>1991Q1</c:v>
                </c:pt>
                <c:pt idx="3">
                  <c:v>1991Q2</c:v>
                </c:pt>
                <c:pt idx="4">
                  <c:v>1991Q3</c:v>
                </c:pt>
                <c:pt idx="5">
                  <c:v>1991Q4</c:v>
                </c:pt>
                <c:pt idx="6">
                  <c:v>1992Q1</c:v>
                </c:pt>
                <c:pt idx="7">
                  <c:v>1992Q2</c:v>
                </c:pt>
                <c:pt idx="8">
                  <c:v>1992Q3</c:v>
                </c:pt>
                <c:pt idx="9">
                  <c:v>1992Q4</c:v>
                </c:pt>
                <c:pt idx="10">
                  <c:v>1993Q1</c:v>
                </c:pt>
                <c:pt idx="11">
                  <c:v>1993Q2</c:v>
                </c:pt>
                <c:pt idx="12">
                  <c:v>1993Q3</c:v>
                </c:pt>
                <c:pt idx="13">
                  <c:v>1993Q4</c:v>
                </c:pt>
                <c:pt idx="14">
                  <c:v>1994Q1</c:v>
                </c:pt>
                <c:pt idx="15">
                  <c:v>1994Q2</c:v>
                </c:pt>
                <c:pt idx="16">
                  <c:v>1994Q3</c:v>
                </c:pt>
                <c:pt idx="17">
                  <c:v>1994Q4</c:v>
                </c:pt>
                <c:pt idx="18">
                  <c:v>1995Q1</c:v>
                </c:pt>
                <c:pt idx="19">
                  <c:v>1995Q2</c:v>
                </c:pt>
                <c:pt idx="20">
                  <c:v>1995Q3</c:v>
                </c:pt>
                <c:pt idx="21">
                  <c:v>1995Q4</c:v>
                </c:pt>
                <c:pt idx="22">
                  <c:v>1996Q1</c:v>
                </c:pt>
                <c:pt idx="23">
                  <c:v>1996Q2</c:v>
                </c:pt>
                <c:pt idx="24">
                  <c:v>1996Q3</c:v>
                </c:pt>
                <c:pt idx="25">
                  <c:v>1996Q4</c:v>
                </c:pt>
                <c:pt idx="26">
                  <c:v>1997Q1</c:v>
                </c:pt>
                <c:pt idx="27">
                  <c:v>1997Q2</c:v>
                </c:pt>
                <c:pt idx="28">
                  <c:v>1997Q3</c:v>
                </c:pt>
                <c:pt idx="29">
                  <c:v>1997Q4</c:v>
                </c:pt>
                <c:pt idx="30">
                  <c:v>1998Q1</c:v>
                </c:pt>
                <c:pt idx="31">
                  <c:v>1998Q2</c:v>
                </c:pt>
                <c:pt idx="32">
                  <c:v>1998Q3</c:v>
                </c:pt>
                <c:pt idx="33">
                  <c:v>1998Q4</c:v>
                </c:pt>
                <c:pt idx="34">
                  <c:v>1999Q1</c:v>
                </c:pt>
                <c:pt idx="35">
                  <c:v>1999Q2</c:v>
                </c:pt>
                <c:pt idx="36">
                  <c:v>1999Q3</c:v>
                </c:pt>
                <c:pt idx="37">
                  <c:v>1999Q4</c:v>
                </c:pt>
                <c:pt idx="38">
                  <c:v>2000Q1</c:v>
                </c:pt>
                <c:pt idx="39">
                  <c:v>2000Q2</c:v>
                </c:pt>
                <c:pt idx="40">
                  <c:v>2000Q3</c:v>
                </c:pt>
                <c:pt idx="41">
                  <c:v>2000Q4</c:v>
                </c:pt>
                <c:pt idx="42">
                  <c:v>2001Q1</c:v>
                </c:pt>
                <c:pt idx="43">
                  <c:v>2001Q2</c:v>
                </c:pt>
                <c:pt idx="44">
                  <c:v>2001Q3</c:v>
                </c:pt>
                <c:pt idx="45">
                  <c:v>2001Q4</c:v>
                </c:pt>
                <c:pt idx="46">
                  <c:v>2002Q1</c:v>
                </c:pt>
                <c:pt idx="47">
                  <c:v>2002Q2</c:v>
                </c:pt>
                <c:pt idx="48">
                  <c:v>2002Q3</c:v>
                </c:pt>
                <c:pt idx="49">
                  <c:v>2002Q4</c:v>
                </c:pt>
                <c:pt idx="50">
                  <c:v>2003Q1</c:v>
                </c:pt>
                <c:pt idx="51">
                  <c:v>2003Q2</c:v>
                </c:pt>
                <c:pt idx="52">
                  <c:v>2003Q3</c:v>
                </c:pt>
                <c:pt idx="53">
                  <c:v>2003Q4</c:v>
                </c:pt>
                <c:pt idx="54">
                  <c:v>2004Q1</c:v>
                </c:pt>
                <c:pt idx="55">
                  <c:v>2004Q2</c:v>
                </c:pt>
                <c:pt idx="56">
                  <c:v>2004Q3</c:v>
                </c:pt>
                <c:pt idx="57">
                  <c:v>2004Q4</c:v>
                </c:pt>
                <c:pt idx="58">
                  <c:v>2005Q1</c:v>
                </c:pt>
                <c:pt idx="59">
                  <c:v>2005Q2</c:v>
                </c:pt>
                <c:pt idx="60">
                  <c:v>2005Q3</c:v>
                </c:pt>
                <c:pt idx="61">
                  <c:v>2005Q4</c:v>
                </c:pt>
                <c:pt idx="62">
                  <c:v>2006Q1</c:v>
                </c:pt>
                <c:pt idx="63">
                  <c:v>2006Q2</c:v>
                </c:pt>
                <c:pt idx="64">
                  <c:v>2006Q3</c:v>
                </c:pt>
                <c:pt idx="65">
                  <c:v>2006Q4</c:v>
                </c:pt>
                <c:pt idx="66">
                  <c:v>2007Q1</c:v>
                </c:pt>
                <c:pt idx="67">
                  <c:v>2007Q2</c:v>
                </c:pt>
                <c:pt idx="68">
                  <c:v>2007Q3</c:v>
                </c:pt>
                <c:pt idx="69">
                  <c:v>2007Q4</c:v>
                </c:pt>
                <c:pt idx="70">
                  <c:v>2008Q1</c:v>
                </c:pt>
                <c:pt idx="71">
                  <c:v>2008Q2</c:v>
                </c:pt>
                <c:pt idx="72">
                  <c:v>2008Q3</c:v>
                </c:pt>
                <c:pt idx="73">
                  <c:v>2008Q4</c:v>
                </c:pt>
                <c:pt idx="74">
                  <c:v>2009Q1</c:v>
                </c:pt>
                <c:pt idx="75">
                  <c:v>2009Q2</c:v>
                </c:pt>
                <c:pt idx="76">
                  <c:v>2009Q3</c:v>
                </c:pt>
                <c:pt idx="77">
                  <c:v>2009Q4</c:v>
                </c:pt>
                <c:pt idx="78">
                  <c:v>2010Q1</c:v>
                </c:pt>
                <c:pt idx="79">
                  <c:v>2010Q2</c:v>
                </c:pt>
                <c:pt idx="80">
                  <c:v>2010Q3</c:v>
                </c:pt>
                <c:pt idx="81">
                  <c:v>2010Q4</c:v>
                </c:pt>
                <c:pt idx="82">
                  <c:v>2011Q1</c:v>
                </c:pt>
                <c:pt idx="83">
                  <c:v>2011Q2</c:v>
                </c:pt>
                <c:pt idx="84">
                  <c:v>2011Q3</c:v>
                </c:pt>
                <c:pt idx="85">
                  <c:v>2011Q4</c:v>
                </c:pt>
                <c:pt idx="86">
                  <c:v>2012Q1</c:v>
                </c:pt>
                <c:pt idx="87">
                  <c:v>2012Q2</c:v>
                </c:pt>
                <c:pt idx="88">
                  <c:v>2012Q3</c:v>
                </c:pt>
                <c:pt idx="89">
                  <c:v>2012Q4</c:v>
                </c:pt>
                <c:pt idx="90">
                  <c:v>2013Q1</c:v>
                </c:pt>
                <c:pt idx="91">
                  <c:v>2013Q2</c:v>
                </c:pt>
                <c:pt idx="92">
                  <c:v>2013Q3</c:v>
                </c:pt>
                <c:pt idx="93">
                  <c:v>2013Q4</c:v>
                </c:pt>
                <c:pt idx="94">
                  <c:v>2014Q1</c:v>
                </c:pt>
                <c:pt idx="95">
                  <c:v>2014Q2</c:v>
                </c:pt>
                <c:pt idx="96">
                  <c:v>2014Q3</c:v>
                </c:pt>
                <c:pt idx="97">
                  <c:v>2014Q4</c:v>
                </c:pt>
                <c:pt idx="98">
                  <c:v>2015Q1</c:v>
                </c:pt>
                <c:pt idx="99">
                  <c:v>2015Q2</c:v>
                </c:pt>
                <c:pt idx="100">
                  <c:v>2015Q3</c:v>
                </c:pt>
                <c:pt idx="101">
                  <c:v>2015Q4</c:v>
                </c:pt>
                <c:pt idx="102">
                  <c:v>2016Q1</c:v>
                </c:pt>
                <c:pt idx="103">
                  <c:v>2016Q2</c:v>
                </c:pt>
                <c:pt idx="104">
                  <c:v>2016Q3</c:v>
                </c:pt>
                <c:pt idx="105">
                  <c:v>2016Q4</c:v>
                </c:pt>
                <c:pt idx="106">
                  <c:v>2017Q1</c:v>
                </c:pt>
                <c:pt idx="107">
                  <c:v>2017Q2</c:v>
                </c:pt>
                <c:pt idx="108">
                  <c:v>2017Q3</c:v>
                </c:pt>
                <c:pt idx="109">
                  <c:v>2017Q4</c:v>
                </c:pt>
                <c:pt idx="110">
                  <c:v>2018Q1</c:v>
                </c:pt>
                <c:pt idx="111">
                  <c:v>2018Q2</c:v>
                </c:pt>
                <c:pt idx="112">
                  <c:v>2018Q3</c:v>
                </c:pt>
                <c:pt idx="113">
                  <c:v>2018Q4</c:v>
                </c:pt>
                <c:pt idx="114">
                  <c:v>2019Q1</c:v>
                </c:pt>
                <c:pt idx="115">
                  <c:v>2019Q2</c:v>
                </c:pt>
                <c:pt idx="116">
                  <c:v>2019Q3</c:v>
                </c:pt>
                <c:pt idx="117">
                  <c:v>2019Q4</c:v>
                </c:pt>
                <c:pt idx="118">
                  <c:v>2020Q1</c:v>
                </c:pt>
                <c:pt idx="119">
                  <c:v>2020Q2</c:v>
                </c:pt>
                <c:pt idx="120">
                  <c:v>2020Q3</c:v>
                </c:pt>
                <c:pt idx="121">
                  <c:v>2020Q4</c:v>
                </c:pt>
                <c:pt idx="122">
                  <c:v>2021Q1</c:v>
                </c:pt>
                <c:pt idx="123">
                  <c:v>2021Q2</c:v>
                </c:pt>
                <c:pt idx="124">
                  <c:v>2021Q3</c:v>
                </c:pt>
              </c:strCache>
            </c:strRef>
          </c:cat>
          <c:val>
            <c:numRef>
              <c:f>Sheet1!$B$5:$B$129</c:f>
              <c:numCache>
                <c:formatCode>0.0%</c:formatCode>
                <c:ptCount val="125"/>
                <c:pt idx="0">
                  <c:v>3.0000000000000001E-3</c:v>
                </c:pt>
                <c:pt idx="1">
                  <c:v>-3.6000000000000004E-2</c:v>
                </c:pt>
                <c:pt idx="2">
                  <c:v>-1.9E-2</c:v>
                </c:pt>
                <c:pt idx="3">
                  <c:v>3.2000000000000001E-2</c:v>
                </c:pt>
                <c:pt idx="4">
                  <c:v>0.02</c:v>
                </c:pt>
                <c:pt idx="5">
                  <c:v>1.3999999999999999E-2</c:v>
                </c:pt>
                <c:pt idx="6">
                  <c:v>4.9000000000000002E-2</c:v>
                </c:pt>
                <c:pt idx="7">
                  <c:v>4.4000000000000004E-2</c:v>
                </c:pt>
                <c:pt idx="8">
                  <c:v>0.04</c:v>
                </c:pt>
                <c:pt idx="9">
                  <c:v>4.2000000000000003E-2</c:v>
                </c:pt>
                <c:pt idx="10">
                  <c:v>6.9999999999999993E-3</c:v>
                </c:pt>
                <c:pt idx="11">
                  <c:v>2.3E-2</c:v>
                </c:pt>
                <c:pt idx="12">
                  <c:v>1.9E-2</c:v>
                </c:pt>
                <c:pt idx="13">
                  <c:v>5.5E-2</c:v>
                </c:pt>
                <c:pt idx="14">
                  <c:v>3.9E-2</c:v>
                </c:pt>
                <c:pt idx="15">
                  <c:v>5.5E-2</c:v>
                </c:pt>
                <c:pt idx="16">
                  <c:v>2.4E-2</c:v>
                </c:pt>
                <c:pt idx="17">
                  <c:v>4.7E-2</c:v>
                </c:pt>
                <c:pt idx="18">
                  <c:v>1.3999999999999999E-2</c:v>
                </c:pt>
                <c:pt idx="19">
                  <c:v>1.2E-2</c:v>
                </c:pt>
                <c:pt idx="20">
                  <c:v>3.4000000000000002E-2</c:v>
                </c:pt>
                <c:pt idx="21">
                  <c:v>2.7000000000000003E-2</c:v>
                </c:pt>
                <c:pt idx="22">
                  <c:v>0.03</c:v>
                </c:pt>
                <c:pt idx="23">
                  <c:v>6.8000000000000005E-2</c:v>
                </c:pt>
                <c:pt idx="24">
                  <c:v>3.6000000000000004E-2</c:v>
                </c:pt>
                <c:pt idx="25">
                  <c:v>4.2000000000000003E-2</c:v>
                </c:pt>
                <c:pt idx="26">
                  <c:v>2.6000000000000002E-2</c:v>
                </c:pt>
                <c:pt idx="27">
                  <c:v>6.8000000000000005E-2</c:v>
                </c:pt>
                <c:pt idx="28">
                  <c:v>5.0999999999999997E-2</c:v>
                </c:pt>
                <c:pt idx="29">
                  <c:v>3.5000000000000003E-2</c:v>
                </c:pt>
                <c:pt idx="30">
                  <c:v>4.0999999999999995E-2</c:v>
                </c:pt>
                <c:pt idx="31">
                  <c:v>3.7999999999999999E-2</c:v>
                </c:pt>
                <c:pt idx="32">
                  <c:v>5.0999999999999997E-2</c:v>
                </c:pt>
                <c:pt idx="33">
                  <c:v>6.6000000000000003E-2</c:v>
                </c:pt>
                <c:pt idx="34">
                  <c:v>3.7999999999999999E-2</c:v>
                </c:pt>
                <c:pt idx="35">
                  <c:v>3.4000000000000002E-2</c:v>
                </c:pt>
                <c:pt idx="36">
                  <c:v>5.4000000000000006E-2</c:v>
                </c:pt>
                <c:pt idx="37">
                  <c:v>6.7000000000000004E-2</c:v>
                </c:pt>
                <c:pt idx="38">
                  <c:v>1.4999999999999999E-2</c:v>
                </c:pt>
                <c:pt idx="39">
                  <c:v>7.4999999999999997E-2</c:v>
                </c:pt>
                <c:pt idx="40">
                  <c:v>4.0000000000000001E-3</c:v>
                </c:pt>
                <c:pt idx="41">
                  <c:v>2.4E-2</c:v>
                </c:pt>
                <c:pt idx="42">
                  <c:v>-1.3000000000000001E-2</c:v>
                </c:pt>
                <c:pt idx="43">
                  <c:v>2.5000000000000001E-2</c:v>
                </c:pt>
                <c:pt idx="44">
                  <c:v>-1.6E-2</c:v>
                </c:pt>
                <c:pt idx="45">
                  <c:v>1.1000000000000001E-2</c:v>
                </c:pt>
                <c:pt idx="46">
                  <c:v>3.4000000000000002E-2</c:v>
                </c:pt>
                <c:pt idx="47">
                  <c:v>2.5000000000000001E-2</c:v>
                </c:pt>
                <c:pt idx="48">
                  <c:v>1.6E-2</c:v>
                </c:pt>
                <c:pt idx="49">
                  <c:v>5.0000000000000001E-3</c:v>
                </c:pt>
                <c:pt idx="50">
                  <c:v>2.1000000000000001E-2</c:v>
                </c:pt>
                <c:pt idx="51">
                  <c:v>3.6000000000000004E-2</c:v>
                </c:pt>
                <c:pt idx="52">
                  <c:v>6.8000000000000005E-2</c:v>
                </c:pt>
                <c:pt idx="53">
                  <c:v>4.7E-2</c:v>
                </c:pt>
                <c:pt idx="54">
                  <c:v>2.3E-2</c:v>
                </c:pt>
                <c:pt idx="55">
                  <c:v>3.2000000000000001E-2</c:v>
                </c:pt>
                <c:pt idx="56">
                  <c:v>3.7999999999999999E-2</c:v>
                </c:pt>
                <c:pt idx="57">
                  <c:v>4.2000000000000003E-2</c:v>
                </c:pt>
                <c:pt idx="58">
                  <c:v>4.4999999999999998E-2</c:v>
                </c:pt>
                <c:pt idx="59">
                  <c:v>0.02</c:v>
                </c:pt>
                <c:pt idx="60">
                  <c:v>3.2000000000000001E-2</c:v>
                </c:pt>
                <c:pt idx="61">
                  <c:v>2.3E-2</c:v>
                </c:pt>
                <c:pt idx="62">
                  <c:v>5.5E-2</c:v>
                </c:pt>
                <c:pt idx="63">
                  <c:v>0.01</c:v>
                </c:pt>
                <c:pt idx="64">
                  <c:v>6.0000000000000001E-3</c:v>
                </c:pt>
                <c:pt idx="65">
                  <c:v>3.4000000000000002E-2</c:v>
                </c:pt>
                <c:pt idx="66">
                  <c:v>1.2E-2</c:v>
                </c:pt>
                <c:pt idx="67">
                  <c:v>2.6000000000000002E-2</c:v>
                </c:pt>
                <c:pt idx="68">
                  <c:v>2.4E-2</c:v>
                </c:pt>
                <c:pt idx="69">
                  <c:v>2.5000000000000001E-2</c:v>
                </c:pt>
                <c:pt idx="70">
                  <c:v>-1.6E-2</c:v>
                </c:pt>
                <c:pt idx="71">
                  <c:v>2.3E-2</c:v>
                </c:pt>
                <c:pt idx="72">
                  <c:v>-2.1000000000000001E-2</c:v>
                </c:pt>
                <c:pt idx="73">
                  <c:v>-8.5000000000000006E-2</c:v>
                </c:pt>
                <c:pt idx="74">
                  <c:v>-4.5999999999999999E-2</c:v>
                </c:pt>
                <c:pt idx="75">
                  <c:v>-6.9999999999999993E-3</c:v>
                </c:pt>
                <c:pt idx="76">
                  <c:v>1.4999999999999999E-2</c:v>
                </c:pt>
                <c:pt idx="77">
                  <c:v>4.2999999999999997E-2</c:v>
                </c:pt>
                <c:pt idx="78">
                  <c:v>0.02</c:v>
                </c:pt>
                <c:pt idx="79">
                  <c:v>3.9E-2</c:v>
                </c:pt>
                <c:pt idx="80">
                  <c:v>3.1E-2</c:v>
                </c:pt>
                <c:pt idx="81">
                  <c:v>2.1000000000000001E-2</c:v>
                </c:pt>
                <c:pt idx="82">
                  <c:v>-0.01</c:v>
                </c:pt>
                <c:pt idx="83">
                  <c:v>2.7000000000000003E-2</c:v>
                </c:pt>
                <c:pt idx="84">
                  <c:v>-2E-3</c:v>
                </c:pt>
                <c:pt idx="85">
                  <c:v>4.5999999999999999E-2</c:v>
                </c:pt>
                <c:pt idx="86">
                  <c:v>3.3000000000000002E-2</c:v>
                </c:pt>
                <c:pt idx="87">
                  <c:v>1.8000000000000002E-2</c:v>
                </c:pt>
                <c:pt idx="88">
                  <c:v>6.9999999999999993E-3</c:v>
                </c:pt>
                <c:pt idx="89">
                  <c:v>4.0000000000000001E-3</c:v>
                </c:pt>
                <c:pt idx="90">
                  <c:v>3.5000000000000003E-2</c:v>
                </c:pt>
                <c:pt idx="91">
                  <c:v>6.0000000000000001E-3</c:v>
                </c:pt>
                <c:pt idx="92">
                  <c:v>3.2000000000000001E-2</c:v>
                </c:pt>
                <c:pt idx="93">
                  <c:v>2.8999999999999998E-2</c:v>
                </c:pt>
                <c:pt idx="94">
                  <c:v>-1.3999999999999999E-2</c:v>
                </c:pt>
                <c:pt idx="95">
                  <c:v>5.2000000000000005E-2</c:v>
                </c:pt>
                <c:pt idx="96">
                  <c:v>4.7E-2</c:v>
                </c:pt>
                <c:pt idx="97">
                  <c:v>1.8000000000000002E-2</c:v>
                </c:pt>
                <c:pt idx="98">
                  <c:v>3.3000000000000002E-2</c:v>
                </c:pt>
                <c:pt idx="99">
                  <c:v>2.3E-2</c:v>
                </c:pt>
                <c:pt idx="100">
                  <c:v>1.3000000000000001E-2</c:v>
                </c:pt>
                <c:pt idx="101">
                  <c:v>6.0000000000000001E-3</c:v>
                </c:pt>
                <c:pt idx="102">
                  <c:v>2.4E-2</c:v>
                </c:pt>
                <c:pt idx="103">
                  <c:v>1.2E-2</c:v>
                </c:pt>
                <c:pt idx="104">
                  <c:v>2.4E-2</c:v>
                </c:pt>
                <c:pt idx="105">
                  <c:v>0.02</c:v>
                </c:pt>
                <c:pt idx="106">
                  <c:v>1.9E-2</c:v>
                </c:pt>
                <c:pt idx="107">
                  <c:v>2.3E-2</c:v>
                </c:pt>
                <c:pt idx="108">
                  <c:v>2.8999999999999998E-2</c:v>
                </c:pt>
                <c:pt idx="109">
                  <c:v>3.7999999999999999E-2</c:v>
                </c:pt>
                <c:pt idx="110">
                  <c:v>3.1E-2</c:v>
                </c:pt>
                <c:pt idx="111">
                  <c:v>3.4000000000000002E-2</c:v>
                </c:pt>
                <c:pt idx="112">
                  <c:v>1.9E-2</c:v>
                </c:pt>
                <c:pt idx="113">
                  <c:v>9.0000000000000011E-3</c:v>
                </c:pt>
                <c:pt idx="114">
                  <c:v>2.4E-2</c:v>
                </c:pt>
                <c:pt idx="115">
                  <c:v>3.2000000000000001E-2</c:v>
                </c:pt>
                <c:pt idx="116">
                  <c:v>2.7999999999999997E-2</c:v>
                </c:pt>
                <c:pt idx="117">
                  <c:v>1.9E-2</c:v>
                </c:pt>
              </c:numCache>
            </c:numRef>
          </c:val>
          <c:extLst>
            <c:ext xmlns:c16="http://schemas.microsoft.com/office/drawing/2014/chart" uri="{C3380CC4-5D6E-409C-BE32-E72D297353CC}">
              <c16:uniqueId val="{00000000-33C0-904A-8359-E2C1B04BB7D9}"/>
            </c:ext>
          </c:extLst>
        </c:ser>
        <c:dLbls>
          <c:showLegendKey val="0"/>
          <c:showVal val="0"/>
          <c:showCatName val="0"/>
          <c:showSerName val="0"/>
          <c:showPercent val="0"/>
          <c:showBubbleSize val="0"/>
        </c:dLbls>
        <c:gapWidth val="150"/>
        <c:axId val="-2119526328"/>
        <c:axId val="-2119242184"/>
      </c:barChart>
      <c:barChart>
        <c:barDir val="col"/>
        <c:grouping val="clustered"/>
        <c:varyColors val="0"/>
        <c:ser>
          <c:idx val="1"/>
          <c:order val="1"/>
          <c:tx>
            <c:strRef>
              <c:f>Sheet1!$C$4</c:f>
              <c:strCache>
                <c:ptCount val="1"/>
                <c:pt idx="0">
                  <c:v>GDP 2020</c:v>
                </c:pt>
              </c:strCache>
            </c:strRef>
          </c:tx>
          <c:spPr>
            <a:solidFill>
              <a:srgbClr val="FF0000"/>
            </a:solidFill>
          </c:spPr>
          <c:invertIfNegative val="0"/>
          <c:cat>
            <c:strRef>
              <c:f>Sheet1!$A$5:$A$129</c:f>
              <c:strCache>
                <c:ptCount val="125"/>
                <c:pt idx="0">
                  <c:v>1990Q3</c:v>
                </c:pt>
                <c:pt idx="1">
                  <c:v>1990Q4</c:v>
                </c:pt>
                <c:pt idx="2">
                  <c:v>1991Q1</c:v>
                </c:pt>
                <c:pt idx="3">
                  <c:v>1991Q2</c:v>
                </c:pt>
                <c:pt idx="4">
                  <c:v>1991Q3</c:v>
                </c:pt>
                <c:pt idx="5">
                  <c:v>1991Q4</c:v>
                </c:pt>
                <c:pt idx="6">
                  <c:v>1992Q1</c:v>
                </c:pt>
                <c:pt idx="7">
                  <c:v>1992Q2</c:v>
                </c:pt>
                <c:pt idx="8">
                  <c:v>1992Q3</c:v>
                </c:pt>
                <c:pt idx="9">
                  <c:v>1992Q4</c:v>
                </c:pt>
                <c:pt idx="10">
                  <c:v>1993Q1</c:v>
                </c:pt>
                <c:pt idx="11">
                  <c:v>1993Q2</c:v>
                </c:pt>
                <c:pt idx="12">
                  <c:v>1993Q3</c:v>
                </c:pt>
                <c:pt idx="13">
                  <c:v>1993Q4</c:v>
                </c:pt>
                <c:pt idx="14">
                  <c:v>1994Q1</c:v>
                </c:pt>
                <c:pt idx="15">
                  <c:v>1994Q2</c:v>
                </c:pt>
                <c:pt idx="16">
                  <c:v>1994Q3</c:v>
                </c:pt>
                <c:pt idx="17">
                  <c:v>1994Q4</c:v>
                </c:pt>
                <c:pt idx="18">
                  <c:v>1995Q1</c:v>
                </c:pt>
                <c:pt idx="19">
                  <c:v>1995Q2</c:v>
                </c:pt>
                <c:pt idx="20">
                  <c:v>1995Q3</c:v>
                </c:pt>
                <c:pt idx="21">
                  <c:v>1995Q4</c:v>
                </c:pt>
                <c:pt idx="22">
                  <c:v>1996Q1</c:v>
                </c:pt>
                <c:pt idx="23">
                  <c:v>1996Q2</c:v>
                </c:pt>
                <c:pt idx="24">
                  <c:v>1996Q3</c:v>
                </c:pt>
                <c:pt idx="25">
                  <c:v>1996Q4</c:v>
                </c:pt>
                <c:pt idx="26">
                  <c:v>1997Q1</c:v>
                </c:pt>
                <c:pt idx="27">
                  <c:v>1997Q2</c:v>
                </c:pt>
                <c:pt idx="28">
                  <c:v>1997Q3</c:v>
                </c:pt>
                <c:pt idx="29">
                  <c:v>1997Q4</c:v>
                </c:pt>
                <c:pt idx="30">
                  <c:v>1998Q1</c:v>
                </c:pt>
                <c:pt idx="31">
                  <c:v>1998Q2</c:v>
                </c:pt>
                <c:pt idx="32">
                  <c:v>1998Q3</c:v>
                </c:pt>
                <c:pt idx="33">
                  <c:v>1998Q4</c:v>
                </c:pt>
                <c:pt idx="34">
                  <c:v>1999Q1</c:v>
                </c:pt>
                <c:pt idx="35">
                  <c:v>1999Q2</c:v>
                </c:pt>
                <c:pt idx="36">
                  <c:v>1999Q3</c:v>
                </c:pt>
                <c:pt idx="37">
                  <c:v>1999Q4</c:v>
                </c:pt>
                <c:pt idx="38">
                  <c:v>2000Q1</c:v>
                </c:pt>
                <c:pt idx="39">
                  <c:v>2000Q2</c:v>
                </c:pt>
                <c:pt idx="40">
                  <c:v>2000Q3</c:v>
                </c:pt>
                <c:pt idx="41">
                  <c:v>2000Q4</c:v>
                </c:pt>
                <c:pt idx="42">
                  <c:v>2001Q1</c:v>
                </c:pt>
                <c:pt idx="43">
                  <c:v>2001Q2</c:v>
                </c:pt>
                <c:pt idx="44">
                  <c:v>2001Q3</c:v>
                </c:pt>
                <c:pt idx="45">
                  <c:v>2001Q4</c:v>
                </c:pt>
                <c:pt idx="46">
                  <c:v>2002Q1</c:v>
                </c:pt>
                <c:pt idx="47">
                  <c:v>2002Q2</c:v>
                </c:pt>
                <c:pt idx="48">
                  <c:v>2002Q3</c:v>
                </c:pt>
                <c:pt idx="49">
                  <c:v>2002Q4</c:v>
                </c:pt>
                <c:pt idx="50">
                  <c:v>2003Q1</c:v>
                </c:pt>
                <c:pt idx="51">
                  <c:v>2003Q2</c:v>
                </c:pt>
                <c:pt idx="52">
                  <c:v>2003Q3</c:v>
                </c:pt>
                <c:pt idx="53">
                  <c:v>2003Q4</c:v>
                </c:pt>
                <c:pt idx="54">
                  <c:v>2004Q1</c:v>
                </c:pt>
                <c:pt idx="55">
                  <c:v>2004Q2</c:v>
                </c:pt>
                <c:pt idx="56">
                  <c:v>2004Q3</c:v>
                </c:pt>
                <c:pt idx="57">
                  <c:v>2004Q4</c:v>
                </c:pt>
                <c:pt idx="58">
                  <c:v>2005Q1</c:v>
                </c:pt>
                <c:pt idx="59">
                  <c:v>2005Q2</c:v>
                </c:pt>
                <c:pt idx="60">
                  <c:v>2005Q3</c:v>
                </c:pt>
                <c:pt idx="61">
                  <c:v>2005Q4</c:v>
                </c:pt>
                <c:pt idx="62">
                  <c:v>2006Q1</c:v>
                </c:pt>
                <c:pt idx="63">
                  <c:v>2006Q2</c:v>
                </c:pt>
                <c:pt idx="64">
                  <c:v>2006Q3</c:v>
                </c:pt>
                <c:pt idx="65">
                  <c:v>2006Q4</c:v>
                </c:pt>
                <c:pt idx="66">
                  <c:v>2007Q1</c:v>
                </c:pt>
                <c:pt idx="67">
                  <c:v>2007Q2</c:v>
                </c:pt>
                <c:pt idx="68">
                  <c:v>2007Q3</c:v>
                </c:pt>
                <c:pt idx="69">
                  <c:v>2007Q4</c:v>
                </c:pt>
                <c:pt idx="70">
                  <c:v>2008Q1</c:v>
                </c:pt>
                <c:pt idx="71">
                  <c:v>2008Q2</c:v>
                </c:pt>
                <c:pt idx="72">
                  <c:v>2008Q3</c:v>
                </c:pt>
                <c:pt idx="73">
                  <c:v>2008Q4</c:v>
                </c:pt>
                <c:pt idx="74">
                  <c:v>2009Q1</c:v>
                </c:pt>
                <c:pt idx="75">
                  <c:v>2009Q2</c:v>
                </c:pt>
                <c:pt idx="76">
                  <c:v>2009Q3</c:v>
                </c:pt>
                <c:pt idx="77">
                  <c:v>2009Q4</c:v>
                </c:pt>
                <c:pt idx="78">
                  <c:v>2010Q1</c:v>
                </c:pt>
                <c:pt idx="79">
                  <c:v>2010Q2</c:v>
                </c:pt>
                <c:pt idx="80">
                  <c:v>2010Q3</c:v>
                </c:pt>
                <c:pt idx="81">
                  <c:v>2010Q4</c:v>
                </c:pt>
                <c:pt idx="82">
                  <c:v>2011Q1</c:v>
                </c:pt>
                <c:pt idx="83">
                  <c:v>2011Q2</c:v>
                </c:pt>
                <c:pt idx="84">
                  <c:v>2011Q3</c:v>
                </c:pt>
                <c:pt idx="85">
                  <c:v>2011Q4</c:v>
                </c:pt>
                <c:pt idx="86">
                  <c:v>2012Q1</c:v>
                </c:pt>
                <c:pt idx="87">
                  <c:v>2012Q2</c:v>
                </c:pt>
                <c:pt idx="88">
                  <c:v>2012Q3</c:v>
                </c:pt>
                <c:pt idx="89">
                  <c:v>2012Q4</c:v>
                </c:pt>
                <c:pt idx="90">
                  <c:v>2013Q1</c:v>
                </c:pt>
                <c:pt idx="91">
                  <c:v>2013Q2</c:v>
                </c:pt>
                <c:pt idx="92">
                  <c:v>2013Q3</c:v>
                </c:pt>
                <c:pt idx="93">
                  <c:v>2013Q4</c:v>
                </c:pt>
                <c:pt idx="94">
                  <c:v>2014Q1</c:v>
                </c:pt>
                <c:pt idx="95">
                  <c:v>2014Q2</c:v>
                </c:pt>
                <c:pt idx="96">
                  <c:v>2014Q3</c:v>
                </c:pt>
                <c:pt idx="97">
                  <c:v>2014Q4</c:v>
                </c:pt>
                <c:pt idx="98">
                  <c:v>2015Q1</c:v>
                </c:pt>
                <c:pt idx="99">
                  <c:v>2015Q2</c:v>
                </c:pt>
                <c:pt idx="100">
                  <c:v>2015Q3</c:v>
                </c:pt>
                <c:pt idx="101">
                  <c:v>2015Q4</c:v>
                </c:pt>
                <c:pt idx="102">
                  <c:v>2016Q1</c:v>
                </c:pt>
                <c:pt idx="103">
                  <c:v>2016Q2</c:v>
                </c:pt>
                <c:pt idx="104">
                  <c:v>2016Q3</c:v>
                </c:pt>
                <c:pt idx="105">
                  <c:v>2016Q4</c:v>
                </c:pt>
                <c:pt idx="106">
                  <c:v>2017Q1</c:v>
                </c:pt>
                <c:pt idx="107">
                  <c:v>2017Q2</c:v>
                </c:pt>
                <c:pt idx="108">
                  <c:v>2017Q3</c:v>
                </c:pt>
                <c:pt idx="109">
                  <c:v>2017Q4</c:v>
                </c:pt>
                <c:pt idx="110">
                  <c:v>2018Q1</c:v>
                </c:pt>
                <c:pt idx="111">
                  <c:v>2018Q2</c:v>
                </c:pt>
                <c:pt idx="112">
                  <c:v>2018Q3</c:v>
                </c:pt>
                <c:pt idx="113">
                  <c:v>2018Q4</c:v>
                </c:pt>
                <c:pt idx="114">
                  <c:v>2019Q1</c:v>
                </c:pt>
                <c:pt idx="115">
                  <c:v>2019Q2</c:v>
                </c:pt>
                <c:pt idx="116">
                  <c:v>2019Q3</c:v>
                </c:pt>
                <c:pt idx="117">
                  <c:v>2019Q4</c:v>
                </c:pt>
                <c:pt idx="118">
                  <c:v>2020Q1</c:v>
                </c:pt>
                <c:pt idx="119">
                  <c:v>2020Q2</c:v>
                </c:pt>
                <c:pt idx="120">
                  <c:v>2020Q3</c:v>
                </c:pt>
                <c:pt idx="121">
                  <c:v>2020Q4</c:v>
                </c:pt>
                <c:pt idx="122">
                  <c:v>2021Q1</c:v>
                </c:pt>
                <c:pt idx="123">
                  <c:v>2021Q2</c:v>
                </c:pt>
                <c:pt idx="124">
                  <c:v>2021Q3</c:v>
                </c:pt>
              </c:strCache>
            </c:strRef>
          </c:cat>
          <c:val>
            <c:numRef>
              <c:f>Sheet1!$C$5:$C$129</c:f>
              <c:numCache>
                <c:formatCode>General</c:formatCode>
                <c:ptCount val="125"/>
                <c:pt idx="118" formatCode="0.0%">
                  <c:v>-5.0999999999999997E-2</c:v>
                </c:pt>
                <c:pt idx="119" formatCode="0.0%">
                  <c:v>-0.312</c:v>
                </c:pt>
                <c:pt idx="120" formatCode="0.0%">
                  <c:v>0.33799999999999997</c:v>
                </c:pt>
                <c:pt idx="121" formatCode="0.0%">
                  <c:v>4.4999999999999998E-2</c:v>
                </c:pt>
                <c:pt idx="122" formatCode="0.0%">
                  <c:v>6.3E-2</c:v>
                </c:pt>
                <c:pt idx="123" formatCode="0.0%">
                  <c:v>6.7000000000000004E-2</c:v>
                </c:pt>
                <c:pt idx="124" formatCode="0.0%">
                  <c:v>2.1000000000000001E-2</c:v>
                </c:pt>
              </c:numCache>
            </c:numRef>
          </c:val>
          <c:extLst>
            <c:ext xmlns:c16="http://schemas.microsoft.com/office/drawing/2014/chart" uri="{C3380CC4-5D6E-409C-BE32-E72D297353CC}">
              <c16:uniqueId val="{00000000-2776-8E4B-817F-E6D387012438}"/>
            </c:ext>
          </c:extLst>
        </c:ser>
        <c:dLbls>
          <c:showLegendKey val="0"/>
          <c:showVal val="0"/>
          <c:showCatName val="0"/>
          <c:showSerName val="0"/>
          <c:showPercent val="0"/>
          <c:showBubbleSize val="0"/>
        </c:dLbls>
        <c:gapWidth val="150"/>
        <c:axId val="1631573823"/>
        <c:axId val="1197422415"/>
      </c:barChart>
      <c:catAx>
        <c:axId val="-2119526328"/>
        <c:scaling>
          <c:orientation val="minMax"/>
        </c:scaling>
        <c:delete val="0"/>
        <c:axPos val="b"/>
        <c:numFmt formatCode="General" sourceLinked="0"/>
        <c:majorTickMark val="none"/>
        <c:minorTickMark val="none"/>
        <c:tickLblPos val="low"/>
        <c:crossAx val="-2119242184"/>
        <c:crosses val="autoZero"/>
        <c:auto val="1"/>
        <c:lblAlgn val="ctr"/>
        <c:lblOffset val="100"/>
        <c:noMultiLvlLbl val="0"/>
      </c:catAx>
      <c:valAx>
        <c:axId val="-2119242184"/>
        <c:scaling>
          <c:orientation val="minMax"/>
        </c:scaling>
        <c:delete val="0"/>
        <c:axPos val="l"/>
        <c:title>
          <c:tx>
            <c:rich>
              <a:bodyPr rot="0" vert="horz"/>
              <a:lstStyle/>
              <a:p>
                <a:pPr>
                  <a:defRPr sz="1800">
                    <a:solidFill>
                      <a:srgbClr val="011893"/>
                    </a:solidFill>
                  </a:defRPr>
                </a:pPr>
                <a:r>
                  <a:rPr lang="en-US" sz="1800" dirty="0">
                    <a:solidFill>
                      <a:srgbClr val="011893"/>
                    </a:solidFill>
                  </a:rPr>
                  <a:t>1990-2019</a:t>
                </a:r>
              </a:p>
            </c:rich>
          </c:tx>
          <c:layout>
            <c:manualLayout>
              <c:xMode val="edge"/>
              <c:yMode val="edge"/>
              <c:x val="3.4473673745327284E-3"/>
              <c:y val="1.5925311967583001E-2"/>
            </c:manualLayout>
          </c:layout>
          <c:overlay val="0"/>
        </c:title>
        <c:numFmt formatCode="0%" sourceLinked="0"/>
        <c:majorTickMark val="out"/>
        <c:minorTickMark val="none"/>
        <c:tickLblPos val="nextTo"/>
        <c:crossAx val="-2119526328"/>
        <c:crosses val="autoZero"/>
        <c:crossBetween val="between"/>
      </c:valAx>
      <c:valAx>
        <c:axId val="1197422415"/>
        <c:scaling>
          <c:orientation val="minMax"/>
          <c:max val="0.4"/>
        </c:scaling>
        <c:delete val="0"/>
        <c:axPos val="r"/>
        <c:title>
          <c:tx>
            <c:rich>
              <a:bodyPr rot="0" vert="horz"/>
              <a:lstStyle/>
              <a:p>
                <a:pPr>
                  <a:defRPr>
                    <a:solidFill>
                      <a:srgbClr val="FF0000"/>
                    </a:solidFill>
                  </a:defRPr>
                </a:pPr>
                <a:r>
                  <a:rPr lang="en-US" dirty="0">
                    <a:solidFill>
                      <a:srgbClr val="FF0000"/>
                    </a:solidFill>
                  </a:rPr>
                  <a:t>2020-2021</a:t>
                </a:r>
              </a:p>
            </c:rich>
          </c:tx>
          <c:layout>
            <c:manualLayout>
              <c:xMode val="edge"/>
              <c:yMode val="edge"/>
              <c:x val="0.91901304713804699"/>
              <c:y val="1.7228246688462189E-2"/>
            </c:manualLayout>
          </c:layout>
          <c:overlay val="0"/>
        </c:title>
        <c:numFmt formatCode="0%" sourceLinked="0"/>
        <c:majorTickMark val="out"/>
        <c:minorTickMark val="none"/>
        <c:tickLblPos val="nextTo"/>
        <c:crossAx val="1631573823"/>
        <c:crosses val="max"/>
        <c:crossBetween val="between"/>
      </c:valAx>
      <c:catAx>
        <c:axId val="1631573823"/>
        <c:scaling>
          <c:orientation val="minMax"/>
        </c:scaling>
        <c:delete val="1"/>
        <c:axPos val="b"/>
        <c:numFmt formatCode="General" sourceLinked="1"/>
        <c:majorTickMark val="out"/>
        <c:minorTickMark val="none"/>
        <c:tickLblPos val="nextTo"/>
        <c:crossAx val="1197422415"/>
        <c:crossesAt val="0"/>
        <c:auto val="1"/>
        <c:lblAlgn val="ctr"/>
        <c:lblOffset val="100"/>
        <c:noMultiLvlLbl val="0"/>
      </c:catAx>
    </c:plotArea>
    <c:plotVisOnly val="1"/>
    <c:dispBlanksAs val="gap"/>
    <c:showDLblsOverMax val="0"/>
  </c:chart>
  <c:txPr>
    <a:bodyPr/>
    <a:lstStyle/>
    <a:p>
      <a:pPr>
        <a:defRPr sz="1800">
          <a:latin typeface="Constantia" panose="02030602050306030303" pitchFamily="18" charset="0"/>
          <a:cs typeface="Constantia"/>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21564065855405E-2"/>
          <c:y val="8.7925000754216054E-2"/>
          <c:w val="0.90637526843235505"/>
          <c:h val="0.73327525869611121"/>
        </c:manualLayout>
      </c:layout>
      <c:lineChart>
        <c:grouping val="standard"/>
        <c:varyColors val="0"/>
        <c:ser>
          <c:idx val="0"/>
          <c:order val="0"/>
          <c:tx>
            <c:strRef>
              <c:f>Sheet1!$B$6</c:f>
              <c:strCache>
                <c:ptCount val="1"/>
                <c:pt idx="0">
                  <c:v>All Items</c:v>
                </c:pt>
              </c:strCache>
            </c:strRef>
          </c:tx>
          <c:spPr>
            <a:ln w="38100" cap="rnd">
              <a:solidFill>
                <a:srgbClr val="002060"/>
              </a:solidFill>
              <a:round/>
            </a:ln>
            <a:effectLst/>
          </c:spPr>
          <c:marker>
            <c:symbol val="none"/>
          </c:marker>
          <c:dPt>
            <c:idx val="226"/>
            <c:marker>
              <c:symbol val="none"/>
            </c:marker>
            <c:bubble3D val="0"/>
            <c:extLst>
              <c:ext xmlns:c16="http://schemas.microsoft.com/office/drawing/2014/chart" uri="{C3380CC4-5D6E-409C-BE32-E72D297353CC}">
                <c16:uniqueId val="{00000000-446E-394D-A47C-BB6C4D88D924}"/>
              </c:ext>
            </c:extLst>
          </c:dPt>
          <c:dPt>
            <c:idx val="227"/>
            <c:marker>
              <c:symbol val="none"/>
            </c:marker>
            <c:bubble3D val="0"/>
            <c:extLst>
              <c:ext xmlns:c16="http://schemas.microsoft.com/office/drawing/2014/chart" uri="{C3380CC4-5D6E-409C-BE32-E72D297353CC}">
                <c16:uniqueId val="{00000001-446E-394D-A47C-BB6C4D88D924}"/>
              </c:ext>
            </c:extLst>
          </c:dPt>
          <c:cat>
            <c:numRef>
              <c:f>Sheet1!$A$7:$A$268</c:f>
              <c:numCache>
                <c:formatCode>mmm\-yy</c:formatCode>
                <c:ptCount val="262"/>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numCache>
            </c:numRef>
          </c:cat>
          <c:val>
            <c:numRef>
              <c:f>Sheet1!$B$7:$B$268</c:f>
              <c:numCache>
                <c:formatCode>0.0%</c:formatCode>
                <c:ptCount val="262"/>
                <c:pt idx="0">
                  <c:v>2.7999999999999997E-2</c:v>
                </c:pt>
                <c:pt idx="1">
                  <c:v>3.2000000000000001E-2</c:v>
                </c:pt>
                <c:pt idx="2">
                  <c:v>3.7999999999999999E-2</c:v>
                </c:pt>
                <c:pt idx="3">
                  <c:v>0.03</c:v>
                </c:pt>
                <c:pt idx="4">
                  <c:v>3.1E-2</c:v>
                </c:pt>
                <c:pt idx="5">
                  <c:v>3.7000000000000005E-2</c:v>
                </c:pt>
                <c:pt idx="6">
                  <c:v>3.6000000000000004E-2</c:v>
                </c:pt>
                <c:pt idx="7">
                  <c:v>3.4000000000000002E-2</c:v>
                </c:pt>
                <c:pt idx="8">
                  <c:v>3.5000000000000003E-2</c:v>
                </c:pt>
                <c:pt idx="9">
                  <c:v>3.5000000000000003E-2</c:v>
                </c:pt>
                <c:pt idx="10">
                  <c:v>3.4000000000000002E-2</c:v>
                </c:pt>
                <c:pt idx="11">
                  <c:v>3.4000000000000002E-2</c:v>
                </c:pt>
                <c:pt idx="12">
                  <c:v>3.7000000000000005E-2</c:v>
                </c:pt>
                <c:pt idx="13">
                  <c:v>3.5000000000000003E-2</c:v>
                </c:pt>
                <c:pt idx="14">
                  <c:v>0.03</c:v>
                </c:pt>
                <c:pt idx="15">
                  <c:v>3.2000000000000001E-2</c:v>
                </c:pt>
                <c:pt idx="16">
                  <c:v>3.6000000000000004E-2</c:v>
                </c:pt>
                <c:pt idx="17">
                  <c:v>3.2000000000000001E-2</c:v>
                </c:pt>
                <c:pt idx="18">
                  <c:v>2.7000000000000003E-2</c:v>
                </c:pt>
                <c:pt idx="19">
                  <c:v>2.7000000000000003E-2</c:v>
                </c:pt>
                <c:pt idx="20">
                  <c:v>2.6000000000000002E-2</c:v>
                </c:pt>
                <c:pt idx="21">
                  <c:v>2.1000000000000001E-2</c:v>
                </c:pt>
                <c:pt idx="22">
                  <c:v>1.9E-2</c:v>
                </c:pt>
                <c:pt idx="23">
                  <c:v>1.6E-2</c:v>
                </c:pt>
                <c:pt idx="24">
                  <c:v>1.2E-2</c:v>
                </c:pt>
                <c:pt idx="25">
                  <c:v>1.1000000000000001E-2</c:v>
                </c:pt>
                <c:pt idx="26">
                  <c:v>1.3999999999999999E-2</c:v>
                </c:pt>
                <c:pt idx="27">
                  <c:v>1.6E-2</c:v>
                </c:pt>
                <c:pt idx="28">
                  <c:v>1.2E-2</c:v>
                </c:pt>
                <c:pt idx="29">
                  <c:v>1.1000000000000001E-2</c:v>
                </c:pt>
                <c:pt idx="30">
                  <c:v>1.4999999999999999E-2</c:v>
                </c:pt>
                <c:pt idx="31">
                  <c:v>1.7000000000000001E-2</c:v>
                </c:pt>
                <c:pt idx="32">
                  <c:v>1.4999999999999999E-2</c:v>
                </c:pt>
                <c:pt idx="33">
                  <c:v>0.02</c:v>
                </c:pt>
                <c:pt idx="34">
                  <c:v>2.3E-2</c:v>
                </c:pt>
                <c:pt idx="35">
                  <c:v>2.5000000000000001E-2</c:v>
                </c:pt>
                <c:pt idx="36">
                  <c:v>2.7999999999999997E-2</c:v>
                </c:pt>
                <c:pt idx="37">
                  <c:v>3.1E-2</c:v>
                </c:pt>
                <c:pt idx="38">
                  <c:v>0.03</c:v>
                </c:pt>
                <c:pt idx="39">
                  <c:v>2.2000000000000002E-2</c:v>
                </c:pt>
                <c:pt idx="40">
                  <c:v>1.9E-2</c:v>
                </c:pt>
                <c:pt idx="41">
                  <c:v>1.9E-2</c:v>
                </c:pt>
                <c:pt idx="42">
                  <c:v>2.1000000000000001E-2</c:v>
                </c:pt>
                <c:pt idx="43">
                  <c:v>2.2000000000000002E-2</c:v>
                </c:pt>
                <c:pt idx="44">
                  <c:v>2.4E-2</c:v>
                </c:pt>
                <c:pt idx="45">
                  <c:v>0.02</c:v>
                </c:pt>
                <c:pt idx="46">
                  <c:v>1.9E-2</c:v>
                </c:pt>
                <c:pt idx="47">
                  <c:v>0.02</c:v>
                </c:pt>
                <c:pt idx="48">
                  <c:v>0.02</c:v>
                </c:pt>
                <c:pt idx="49">
                  <c:v>1.7000000000000001E-2</c:v>
                </c:pt>
                <c:pt idx="50">
                  <c:v>1.7000000000000001E-2</c:v>
                </c:pt>
                <c:pt idx="51">
                  <c:v>2.3E-2</c:v>
                </c:pt>
                <c:pt idx="52">
                  <c:v>2.8999999999999998E-2</c:v>
                </c:pt>
                <c:pt idx="53">
                  <c:v>3.2000000000000001E-2</c:v>
                </c:pt>
                <c:pt idx="54">
                  <c:v>2.8999999999999998E-2</c:v>
                </c:pt>
                <c:pt idx="55">
                  <c:v>2.5000000000000001E-2</c:v>
                </c:pt>
                <c:pt idx="56">
                  <c:v>2.5000000000000001E-2</c:v>
                </c:pt>
                <c:pt idx="57">
                  <c:v>3.2000000000000001E-2</c:v>
                </c:pt>
                <c:pt idx="58">
                  <c:v>3.6000000000000004E-2</c:v>
                </c:pt>
                <c:pt idx="59">
                  <c:v>3.3000000000000002E-2</c:v>
                </c:pt>
                <c:pt idx="60">
                  <c:v>2.7999999999999997E-2</c:v>
                </c:pt>
                <c:pt idx="61">
                  <c:v>3.1E-2</c:v>
                </c:pt>
                <c:pt idx="62">
                  <c:v>3.2000000000000001E-2</c:v>
                </c:pt>
                <c:pt idx="63">
                  <c:v>3.4000000000000002E-2</c:v>
                </c:pt>
                <c:pt idx="64">
                  <c:v>2.8999999999999998E-2</c:v>
                </c:pt>
                <c:pt idx="65">
                  <c:v>2.5000000000000001E-2</c:v>
                </c:pt>
                <c:pt idx="66">
                  <c:v>3.1E-2</c:v>
                </c:pt>
                <c:pt idx="67">
                  <c:v>3.6000000000000004E-2</c:v>
                </c:pt>
                <c:pt idx="68">
                  <c:v>4.7E-2</c:v>
                </c:pt>
                <c:pt idx="69">
                  <c:v>4.4000000000000004E-2</c:v>
                </c:pt>
                <c:pt idx="70">
                  <c:v>3.3000000000000002E-2</c:v>
                </c:pt>
                <c:pt idx="71">
                  <c:v>3.3000000000000002E-2</c:v>
                </c:pt>
                <c:pt idx="72">
                  <c:v>0.04</c:v>
                </c:pt>
                <c:pt idx="73">
                  <c:v>3.6000000000000004E-2</c:v>
                </c:pt>
                <c:pt idx="74">
                  <c:v>3.4000000000000002E-2</c:v>
                </c:pt>
                <c:pt idx="75">
                  <c:v>3.6000000000000004E-2</c:v>
                </c:pt>
                <c:pt idx="76">
                  <c:v>0.04</c:v>
                </c:pt>
                <c:pt idx="77">
                  <c:v>4.2000000000000003E-2</c:v>
                </c:pt>
                <c:pt idx="78">
                  <c:v>4.0999999999999995E-2</c:v>
                </c:pt>
                <c:pt idx="79">
                  <c:v>3.9E-2</c:v>
                </c:pt>
                <c:pt idx="80">
                  <c:v>0.02</c:v>
                </c:pt>
                <c:pt idx="81">
                  <c:v>1.3999999999999999E-2</c:v>
                </c:pt>
                <c:pt idx="82">
                  <c:v>0.02</c:v>
                </c:pt>
                <c:pt idx="83">
                  <c:v>2.5000000000000001E-2</c:v>
                </c:pt>
                <c:pt idx="84">
                  <c:v>2.1000000000000001E-2</c:v>
                </c:pt>
                <c:pt idx="85">
                  <c:v>2.4E-2</c:v>
                </c:pt>
                <c:pt idx="86">
                  <c:v>2.7999999999999997E-2</c:v>
                </c:pt>
                <c:pt idx="87">
                  <c:v>2.6000000000000002E-2</c:v>
                </c:pt>
                <c:pt idx="88">
                  <c:v>2.7000000000000003E-2</c:v>
                </c:pt>
                <c:pt idx="89">
                  <c:v>2.7000000000000003E-2</c:v>
                </c:pt>
                <c:pt idx="90">
                  <c:v>2.3E-2</c:v>
                </c:pt>
                <c:pt idx="91">
                  <c:v>1.9E-2</c:v>
                </c:pt>
                <c:pt idx="92">
                  <c:v>2.7999999999999997E-2</c:v>
                </c:pt>
                <c:pt idx="93">
                  <c:v>3.6000000000000004E-2</c:v>
                </c:pt>
                <c:pt idx="94">
                  <c:v>4.4000000000000004E-2</c:v>
                </c:pt>
                <c:pt idx="95">
                  <c:v>4.0999999999999995E-2</c:v>
                </c:pt>
                <c:pt idx="96">
                  <c:v>4.2999999999999997E-2</c:v>
                </c:pt>
                <c:pt idx="97">
                  <c:v>4.0999999999999995E-2</c:v>
                </c:pt>
                <c:pt idx="98">
                  <c:v>0.04</c:v>
                </c:pt>
                <c:pt idx="99">
                  <c:v>3.9E-2</c:v>
                </c:pt>
                <c:pt idx="100">
                  <c:v>4.0999999999999995E-2</c:v>
                </c:pt>
                <c:pt idx="101">
                  <c:v>4.9000000000000002E-2</c:v>
                </c:pt>
                <c:pt idx="102">
                  <c:v>5.5E-2</c:v>
                </c:pt>
                <c:pt idx="103">
                  <c:v>5.2999999999999999E-2</c:v>
                </c:pt>
                <c:pt idx="104">
                  <c:v>0.05</c:v>
                </c:pt>
                <c:pt idx="105">
                  <c:v>3.7000000000000005E-2</c:v>
                </c:pt>
                <c:pt idx="106">
                  <c:v>1.1000000000000001E-2</c:v>
                </c:pt>
                <c:pt idx="107">
                  <c:v>0</c:v>
                </c:pt>
                <c:pt idx="108">
                  <c:v>-1E-3</c:v>
                </c:pt>
                <c:pt idx="109">
                  <c:v>0</c:v>
                </c:pt>
                <c:pt idx="110">
                  <c:v>-4.0000000000000001E-3</c:v>
                </c:pt>
                <c:pt idx="111">
                  <c:v>-6.0000000000000001E-3</c:v>
                </c:pt>
                <c:pt idx="112">
                  <c:v>-0.01</c:v>
                </c:pt>
                <c:pt idx="113">
                  <c:v>-1.2E-2</c:v>
                </c:pt>
                <c:pt idx="114">
                  <c:v>-0.02</c:v>
                </c:pt>
                <c:pt idx="115">
                  <c:v>-1.4999999999999999E-2</c:v>
                </c:pt>
                <c:pt idx="116">
                  <c:v>-1.3999999999999999E-2</c:v>
                </c:pt>
                <c:pt idx="117">
                  <c:v>-2E-3</c:v>
                </c:pt>
                <c:pt idx="118">
                  <c:v>1.9E-2</c:v>
                </c:pt>
                <c:pt idx="119">
                  <c:v>2.7999999999999997E-2</c:v>
                </c:pt>
                <c:pt idx="120">
                  <c:v>2.6000000000000002E-2</c:v>
                </c:pt>
                <c:pt idx="121">
                  <c:v>2.2000000000000002E-2</c:v>
                </c:pt>
                <c:pt idx="122">
                  <c:v>2.3E-2</c:v>
                </c:pt>
                <c:pt idx="123">
                  <c:v>2.2000000000000002E-2</c:v>
                </c:pt>
                <c:pt idx="124">
                  <c:v>0.02</c:v>
                </c:pt>
                <c:pt idx="125">
                  <c:v>1.1000000000000001E-2</c:v>
                </c:pt>
                <c:pt idx="126">
                  <c:v>1.3000000000000001E-2</c:v>
                </c:pt>
                <c:pt idx="127">
                  <c:v>1.2E-2</c:v>
                </c:pt>
                <c:pt idx="128">
                  <c:v>1.1000000000000001E-2</c:v>
                </c:pt>
                <c:pt idx="129">
                  <c:v>1.2E-2</c:v>
                </c:pt>
                <c:pt idx="130">
                  <c:v>1.1000000000000001E-2</c:v>
                </c:pt>
                <c:pt idx="131">
                  <c:v>1.3999999999999999E-2</c:v>
                </c:pt>
                <c:pt idx="132">
                  <c:v>1.7000000000000001E-2</c:v>
                </c:pt>
                <c:pt idx="133">
                  <c:v>2.1000000000000001E-2</c:v>
                </c:pt>
                <c:pt idx="134">
                  <c:v>2.6000000000000002E-2</c:v>
                </c:pt>
                <c:pt idx="135">
                  <c:v>3.1E-2</c:v>
                </c:pt>
                <c:pt idx="136">
                  <c:v>3.5000000000000003E-2</c:v>
                </c:pt>
                <c:pt idx="137">
                  <c:v>3.5000000000000003E-2</c:v>
                </c:pt>
                <c:pt idx="138">
                  <c:v>3.6000000000000004E-2</c:v>
                </c:pt>
                <c:pt idx="139">
                  <c:v>3.7999999999999999E-2</c:v>
                </c:pt>
                <c:pt idx="140">
                  <c:v>3.7999999999999999E-2</c:v>
                </c:pt>
                <c:pt idx="141">
                  <c:v>3.5000000000000003E-2</c:v>
                </c:pt>
                <c:pt idx="142">
                  <c:v>3.5000000000000003E-2</c:v>
                </c:pt>
                <c:pt idx="143">
                  <c:v>3.1E-2</c:v>
                </c:pt>
                <c:pt idx="144">
                  <c:v>0.03</c:v>
                </c:pt>
                <c:pt idx="145">
                  <c:v>2.8999999999999998E-2</c:v>
                </c:pt>
                <c:pt idx="146">
                  <c:v>2.6000000000000002E-2</c:v>
                </c:pt>
                <c:pt idx="147">
                  <c:v>2.3E-2</c:v>
                </c:pt>
                <c:pt idx="148">
                  <c:v>1.7000000000000001E-2</c:v>
                </c:pt>
                <c:pt idx="149">
                  <c:v>1.7000000000000001E-2</c:v>
                </c:pt>
                <c:pt idx="150">
                  <c:v>1.3999999999999999E-2</c:v>
                </c:pt>
                <c:pt idx="151">
                  <c:v>1.7000000000000001E-2</c:v>
                </c:pt>
                <c:pt idx="152">
                  <c:v>1.9E-2</c:v>
                </c:pt>
                <c:pt idx="153">
                  <c:v>2.2000000000000002E-2</c:v>
                </c:pt>
                <c:pt idx="154">
                  <c:v>1.8000000000000002E-2</c:v>
                </c:pt>
                <c:pt idx="155">
                  <c:v>1.8000000000000002E-2</c:v>
                </c:pt>
                <c:pt idx="156">
                  <c:v>1.7000000000000001E-2</c:v>
                </c:pt>
                <c:pt idx="157">
                  <c:v>0.02</c:v>
                </c:pt>
                <c:pt idx="158">
                  <c:v>1.4999999999999999E-2</c:v>
                </c:pt>
                <c:pt idx="159">
                  <c:v>1.1000000000000001E-2</c:v>
                </c:pt>
                <c:pt idx="160">
                  <c:v>1.3999999999999999E-2</c:v>
                </c:pt>
                <c:pt idx="161">
                  <c:v>1.7000000000000001E-2</c:v>
                </c:pt>
                <c:pt idx="162">
                  <c:v>1.9E-2</c:v>
                </c:pt>
                <c:pt idx="163">
                  <c:v>1.4999999999999999E-2</c:v>
                </c:pt>
                <c:pt idx="164">
                  <c:v>1.1000000000000001E-2</c:v>
                </c:pt>
                <c:pt idx="165">
                  <c:v>9.0000000000000011E-3</c:v>
                </c:pt>
                <c:pt idx="166">
                  <c:v>1.2E-2</c:v>
                </c:pt>
                <c:pt idx="167">
                  <c:v>1.4999999999999999E-2</c:v>
                </c:pt>
                <c:pt idx="168">
                  <c:v>1.6E-2</c:v>
                </c:pt>
                <c:pt idx="169">
                  <c:v>1.1000000000000001E-2</c:v>
                </c:pt>
                <c:pt idx="170">
                  <c:v>1.6E-2</c:v>
                </c:pt>
                <c:pt idx="171">
                  <c:v>0.02</c:v>
                </c:pt>
                <c:pt idx="172">
                  <c:v>2.2000000000000002E-2</c:v>
                </c:pt>
                <c:pt idx="173">
                  <c:v>2.1000000000000001E-2</c:v>
                </c:pt>
                <c:pt idx="174">
                  <c:v>0.02</c:v>
                </c:pt>
                <c:pt idx="175">
                  <c:v>1.7000000000000001E-2</c:v>
                </c:pt>
                <c:pt idx="176">
                  <c:v>1.7000000000000001E-2</c:v>
                </c:pt>
                <c:pt idx="177">
                  <c:v>1.6E-2</c:v>
                </c:pt>
                <c:pt idx="178">
                  <c:v>1.2E-2</c:v>
                </c:pt>
                <c:pt idx="179">
                  <c:v>6.9999999999999993E-3</c:v>
                </c:pt>
                <c:pt idx="180">
                  <c:v>-2E-3</c:v>
                </c:pt>
                <c:pt idx="181">
                  <c:v>-1E-3</c:v>
                </c:pt>
                <c:pt idx="182">
                  <c:v>0</c:v>
                </c:pt>
                <c:pt idx="183">
                  <c:v>-1E-3</c:v>
                </c:pt>
                <c:pt idx="184">
                  <c:v>0</c:v>
                </c:pt>
                <c:pt idx="185">
                  <c:v>2E-3</c:v>
                </c:pt>
                <c:pt idx="186">
                  <c:v>2E-3</c:v>
                </c:pt>
                <c:pt idx="187">
                  <c:v>2E-3</c:v>
                </c:pt>
                <c:pt idx="188">
                  <c:v>0</c:v>
                </c:pt>
                <c:pt idx="189">
                  <c:v>1E-3</c:v>
                </c:pt>
                <c:pt idx="190">
                  <c:v>4.0000000000000001E-3</c:v>
                </c:pt>
                <c:pt idx="191">
                  <c:v>6.0000000000000001E-3</c:v>
                </c:pt>
                <c:pt idx="192">
                  <c:v>1.2E-2</c:v>
                </c:pt>
                <c:pt idx="193">
                  <c:v>8.0000000000000002E-3</c:v>
                </c:pt>
                <c:pt idx="194">
                  <c:v>9.0000000000000011E-3</c:v>
                </c:pt>
                <c:pt idx="195">
                  <c:v>1.2E-2</c:v>
                </c:pt>
                <c:pt idx="196">
                  <c:v>1.1000000000000001E-2</c:v>
                </c:pt>
                <c:pt idx="197">
                  <c:v>1.1000000000000001E-2</c:v>
                </c:pt>
                <c:pt idx="198">
                  <c:v>9.0000000000000011E-3</c:v>
                </c:pt>
                <c:pt idx="199">
                  <c:v>1.1000000000000001E-2</c:v>
                </c:pt>
                <c:pt idx="200">
                  <c:v>1.4999999999999999E-2</c:v>
                </c:pt>
                <c:pt idx="201">
                  <c:v>1.7000000000000001E-2</c:v>
                </c:pt>
                <c:pt idx="202">
                  <c:v>1.7000000000000001E-2</c:v>
                </c:pt>
                <c:pt idx="203">
                  <c:v>2.1000000000000001E-2</c:v>
                </c:pt>
                <c:pt idx="204">
                  <c:v>2.5000000000000001E-2</c:v>
                </c:pt>
                <c:pt idx="205">
                  <c:v>2.7999999999999997E-2</c:v>
                </c:pt>
                <c:pt idx="206">
                  <c:v>2.4E-2</c:v>
                </c:pt>
                <c:pt idx="207">
                  <c:v>2.2000000000000002E-2</c:v>
                </c:pt>
                <c:pt idx="208">
                  <c:v>1.9E-2</c:v>
                </c:pt>
                <c:pt idx="209">
                  <c:v>1.7000000000000001E-2</c:v>
                </c:pt>
                <c:pt idx="210">
                  <c:v>1.7000000000000001E-2</c:v>
                </c:pt>
                <c:pt idx="211">
                  <c:v>1.9E-2</c:v>
                </c:pt>
                <c:pt idx="212">
                  <c:v>2.2000000000000002E-2</c:v>
                </c:pt>
                <c:pt idx="213">
                  <c:v>0.02</c:v>
                </c:pt>
                <c:pt idx="214">
                  <c:v>2.2000000000000002E-2</c:v>
                </c:pt>
                <c:pt idx="215">
                  <c:v>2.1000000000000001E-2</c:v>
                </c:pt>
                <c:pt idx="216">
                  <c:v>2.1000000000000001E-2</c:v>
                </c:pt>
                <c:pt idx="217">
                  <c:v>2.2000000000000002E-2</c:v>
                </c:pt>
                <c:pt idx="218">
                  <c:v>2.4E-2</c:v>
                </c:pt>
                <c:pt idx="219">
                  <c:v>2.5000000000000001E-2</c:v>
                </c:pt>
                <c:pt idx="220">
                  <c:v>2.7999999999999997E-2</c:v>
                </c:pt>
                <c:pt idx="221">
                  <c:v>2.7999999999999997E-2</c:v>
                </c:pt>
                <c:pt idx="222">
                  <c:v>2.8999999999999998E-2</c:v>
                </c:pt>
                <c:pt idx="223">
                  <c:v>2.7000000000000003E-2</c:v>
                </c:pt>
                <c:pt idx="224">
                  <c:v>2.3E-2</c:v>
                </c:pt>
                <c:pt idx="225">
                  <c:v>2.5000000000000001E-2</c:v>
                </c:pt>
                <c:pt idx="226">
                  <c:v>2.2000000000000002E-2</c:v>
                </c:pt>
                <c:pt idx="227">
                  <c:v>1.9E-2</c:v>
                </c:pt>
                <c:pt idx="228">
                  <c:v>1.4999999999999999E-2</c:v>
                </c:pt>
                <c:pt idx="229">
                  <c:v>1.4999999999999999E-2</c:v>
                </c:pt>
                <c:pt idx="230">
                  <c:v>1.9E-2</c:v>
                </c:pt>
                <c:pt idx="231">
                  <c:v>0.02</c:v>
                </c:pt>
                <c:pt idx="232">
                  <c:v>1.8000000000000002E-2</c:v>
                </c:pt>
                <c:pt idx="233">
                  <c:v>1.7000000000000001E-2</c:v>
                </c:pt>
                <c:pt idx="234">
                  <c:v>1.8000000000000002E-2</c:v>
                </c:pt>
                <c:pt idx="235">
                  <c:v>1.7000000000000001E-2</c:v>
                </c:pt>
                <c:pt idx="236">
                  <c:v>1.7000000000000001E-2</c:v>
                </c:pt>
                <c:pt idx="237">
                  <c:v>1.8000000000000002E-2</c:v>
                </c:pt>
                <c:pt idx="238">
                  <c:v>0.02</c:v>
                </c:pt>
                <c:pt idx="239">
                  <c:v>2.3E-2</c:v>
                </c:pt>
                <c:pt idx="240">
                  <c:v>2.5000000000000001E-2</c:v>
                </c:pt>
                <c:pt idx="241">
                  <c:v>2.3E-2</c:v>
                </c:pt>
                <c:pt idx="242">
                  <c:v>1.4999999999999999E-2</c:v>
                </c:pt>
                <c:pt idx="243">
                  <c:v>3.0000000000000001E-3</c:v>
                </c:pt>
                <c:pt idx="244">
                  <c:v>2E-3</c:v>
                </c:pt>
                <c:pt idx="245">
                  <c:v>6.9999999999999993E-3</c:v>
                </c:pt>
                <c:pt idx="246">
                  <c:v>0.01</c:v>
                </c:pt>
                <c:pt idx="247">
                  <c:v>1.3000000000000001E-2</c:v>
                </c:pt>
                <c:pt idx="248">
                  <c:v>1.3999999999999999E-2</c:v>
                </c:pt>
                <c:pt idx="249">
                  <c:v>1.2E-2</c:v>
                </c:pt>
                <c:pt idx="250">
                  <c:v>1.1000000000000001E-2</c:v>
                </c:pt>
                <c:pt idx="251">
                  <c:v>1.3000000000000001E-2</c:v>
                </c:pt>
                <c:pt idx="252">
                  <c:v>1.3999999999999999E-2</c:v>
                </c:pt>
                <c:pt idx="253">
                  <c:v>1.7000000000000001E-2</c:v>
                </c:pt>
                <c:pt idx="254">
                  <c:v>2.6000000000000002E-2</c:v>
                </c:pt>
                <c:pt idx="255">
                  <c:v>4.2000000000000003E-2</c:v>
                </c:pt>
                <c:pt idx="256">
                  <c:v>4.9000000000000002E-2</c:v>
                </c:pt>
                <c:pt idx="257">
                  <c:v>5.2999999999999999E-2</c:v>
                </c:pt>
                <c:pt idx="258">
                  <c:v>5.2999999999999999E-2</c:v>
                </c:pt>
                <c:pt idx="259">
                  <c:v>5.2000000000000005E-2</c:v>
                </c:pt>
                <c:pt idx="260">
                  <c:v>5.4000000000000006E-2</c:v>
                </c:pt>
                <c:pt idx="261">
                  <c:v>6.2E-2</c:v>
                </c:pt>
              </c:numCache>
            </c:numRef>
          </c:val>
          <c:smooth val="0"/>
          <c:extLst>
            <c:ext xmlns:c16="http://schemas.microsoft.com/office/drawing/2014/chart" uri="{C3380CC4-5D6E-409C-BE32-E72D297353CC}">
              <c16:uniqueId val="{00000002-446E-394D-A47C-BB6C4D88D924}"/>
            </c:ext>
          </c:extLst>
        </c:ser>
        <c:ser>
          <c:idx val="1"/>
          <c:order val="1"/>
          <c:tx>
            <c:strRef>
              <c:f>Sheet1!$C$6</c:f>
              <c:strCache>
                <c:ptCount val="1"/>
                <c:pt idx="0">
                  <c:v>All Items Less Food &amp; Energy</c:v>
                </c:pt>
              </c:strCache>
            </c:strRef>
          </c:tx>
          <c:spPr>
            <a:ln w="38100" cap="rnd">
              <a:solidFill>
                <a:srgbClr val="00B0F0"/>
              </a:solidFill>
              <a:round/>
            </a:ln>
            <a:effectLst/>
          </c:spPr>
          <c:marker>
            <c:symbol val="none"/>
          </c:marker>
          <c:cat>
            <c:numRef>
              <c:f>Sheet1!$A$7:$A$268</c:f>
              <c:numCache>
                <c:formatCode>mmm\-yy</c:formatCode>
                <c:ptCount val="262"/>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numCache>
            </c:numRef>
          </c:cat>
          <c:val>
            <c:numRef>
              <c:f>Sheet1!$C$7:$C$268</c:f>
              <c:numCache>
                <c:formatCode>0.0%</c:formatCode>
                <c:ptCount val="262"/>
                <c:pt idx="0">
                  <c:v>2.1000000000000001E-2</c:v>
                </c:pt>
                <c:pt idx="1">
                  <c:v>2.1999999999999999E-2</c:v>
                </c:pt>
                <c:pt idx="2">
                  <c:v>2.4E-2</c:v>
                </c:pt>
                <c:pt idx="3">
                  <c:v>2.3E-2</c:v>
                </c:pt>
                <c:pt idx="4">
                  <c:v>2.4E-2</c:v>
                </c:pt>
                <c:pt idx="5">
                  <c:v>2.5000000000000001E-2</c:v>
                </c:pt>
                <c:pt idx="6">
                  <c:v>2.5000000000000001E-2</c:v>
                </c:pt>
                <c:pt idx="7">
                  <c:v>2.5999999999999999E-2</c:v>
                </c:pt>
                <c:pt idx="8">
                  <c:v>2.5000000000000001E-2</c:v>
                </c:pt>
                <c:pt idx="9">
                  <c:v>2.5000000000000001E-2</c:v>
                </c:pt>
                <c:pt idx="10">
                  <c:v>2.5999999999999999E-2</c:v>
                </c:pt>
                <c:pt idx="11">
                  <c:v>2.5999999999999999E-2</c:v>
                </c:pt>
                <c:pt idx="12">
                  <c:v>2.5999999999999999E-2</c:v>
                </c:pt>
                <c:pt idx="13">
                  <c:v>2.8000000000000001E-2</c:v>
                </c:pt>
                <c:pt idx="14">
                  <c:v>2.5999999999999999E-2</c:v>
                </c:pt>
                <c:pt idx="15">
                  <c:v>2.7E-2</c:v>
                </c:pt>
                <c:pt idx="16">
                  <c:v>2.5000000000000001E-2</c:v>
                </c:pt>
                <c:pt idx="17">
                  <c:v>2.7E-2</c:v>
                </c:pt>
                <c:pt idx="18">
                  <c:v>2.7E-2</c:v>
                </c:pt>
                <c:pt idx="19">
                  <c:v>2.5999999999999999E-2</c:v>
                </c:pt>
                <c:pt idx="20">
                  <c:v>2.5999999999999999E-2</c:v>
                </c:pt>
                <c:pt idx="21">
                  <c:v>2.5999999999999999E-2</c:v>
                </c:pt>
                <c:pt idx="22">
                  <c:v>2.7E-2</c:v>
                </c:pt>
                <c:pt idx="23">
                  <c:v>2.8000000000000001E-2</c:v>
                </c:pt>
                <c:pt idx="24">
                  <c:v>2.5999999999999999E-2</c:v>
                </c:pt>
                <c:pt idx="25">
                  <c:v>2.5000000000000001E-2</c:v>
                </c:pt>
                <c:pt idx="26">
                  <c:v>2.4E-2</c:v>
                </c:pt>
                <c:pt idx="27">
                  <c:v>2.5000000000000001E-2</c:v>
                </c:pt>
                <c:pt idx="28">
                  <c:v>2.5000000000000001E-2</c:v>
                </c:pt>
                <c:pt idx="29">
                  <c:v>2.3E-2</c:v>
                </c:pt>
                <c:pt idx="30">
                  <c:v>2.1999999999999999E-2</c:v>
                </c:pt>
                <c:pt idx="31">
                  <c:v>2.4E-2</c:v>
                </c:pt>
                <c:pt idx="32">
                  <c:v>2.1999999999999999E-2</c:v>
                </c:pt>
                <c:pt idx="33">
                  <c:v>2.1999999999999999E-2</c:v>
                </c:pt>
                <c:pt idx="34">
                  <c:v>0.02</c:v>
                </c:pt>
                <c:pt idx="35">
                  <c:v>0.02</c:v>
                </c:pt>
                <c:pt idx="36">
                  <c:v>0.02</c:v>
                </c:pt>
                <c:pt idx="37">
                  <c:v>1.7999999999999999E-2</c:v>
                </c:pt>
                <c:pt idx="38">
                  <c:v>1.7000000000000001E-2</c:v>
                </c:pt>
                <c:pt idx="39">
                  <c:v>1.4999999999999999E-2</c:v>
                </c:pt>
                <c:pt idx="40">
                  <c:v>1.4999999999999999E-2</c:v>
                </c:pt>
                <c:pt idx="41">
                  <c:v>1.4999999999999999E-2</c:v>
                </c:pt>
                <c:pt idx="42">
                  <c:v>1.4999999999999999E-2</c:v>
                </c:pt>
                <c:pt idx="43">
                  <c:v>1.2999999999999999E-2</c:v>
                </c:pt>
                <c:pt idx="44">
                  <c:v>1.2999999999999999E-2</c:v>
                </c:pt>
                <c:pt idx="45">
                  <c:v>1.2999999999999999E-2</c:v>
                </c:pt>
                <c:pt idx="46">
                  <c:v>1.0999999999999999E-2</c:v>
                </c:pt>
                <c:pt idx="47">
                  <c:v>1.0999999999999999E-2</c:v>
                </c:pt>
                <c:pt idx="48">
                  <c:v>1.0999999999999999E-2</c:v>
                </c:pt>
                <c:pt idx="49">
                  <c:v>1.2E-2</c:v>
                </c:pt>
                <c:pt idx="50">
                  <c:v>1.6E-2</c:v>
                </c:pt>
                <c:pt idx="51">
                  <c:v>1.7999999999999999E-2</c:v>
                </c:pt>
                <c:pt idx="52">
                  <c:v>1.7000000000000001E-2</c:v>
                </c:pt>
                <c:pt idx="53">
                  <c:v>1.9E-2</c:v>
                </c:pt>
                <c:pt idx="54">
                  <c:v>1.7999999999999999E-2</c:v>
                </c:pt>
                <c:pt idx="55">
                  <c:v>1.7000000000000001E-2</c:v>
                </c:pt>
                <c:pt idx="56">
                  <c:v>0.02</c:v>
                </c:pt>
                <c:pt idx="57">
                  <c:v>0.02</c:v>
                </c:pt>
                <c:pt idx="58">
                  <c:v>2.1999999999999999E-2</c:v>
                </c:pt>
                <c:pt idx="59">
                  <c:v>2.3E-2</c:v>
                </c:pt>
                <c:pt idx="60">
                  <c:v>2.3E-2</c:v>
                </c:pt>
                <c:pt idx="61">
                  <c:v>2.3E-2</c:v>
                </c:pt>
                <c:pt idx="62">
                  <c:v>2.4E-2</c:v>
                </c:pt>
                <c:pt idx="63">
                  <c:v>2.1999999999999999E-2</c:v>
                </c:pt>
                <c:pt idx="64">
                  <c:v>2.1999999999999999E-2</c:v>
                </c:pt>
                <c:pt idx="65">
                  <c:v>0.02</c:v>
                </c:pt>
                <c:pt idx="66">
                  <c:v>2.1000000000000001E-2</c:v>
                </c:pt>
                <c:pt idx="67">
                  <c:v>2.1000000000000001E-2</c:v>
                </c:pt>
                <c:pt idx="68">
                  <c:v>1.9E-2</c:v>
                </c:pt>
                <c:pt idx="69">
                  <c:v>2.1000000000000001E-2</c:v>
                </c:pt>
                <c:pt idx="70">
                  <c:v>2.1000000000000001E-2</c:v>
                </c:pt>
                <c:pt idx="71">
                  <c:v>2.1000000000000001E-2</c:v>
                </c:pt>
                <c:pt idx="72">
                  <c:v>2.1000000000000001E-2</c:v>
                </c:pt>
                <c:pt idx="73">
                  <c:v>2.1000000000000001E-2</c:v>
                </c:pt>
                <c:pt idx="74">
                  <c:v>2.1000000000000001E-2</c:v>
                </c:pt>
                <c:pt idx="75">
                  <c:v>2.3E-2</c:v>
                </c:pt>
                <c:pt idx="76">
                  <c:v>2.4E-2</c:v>
                </c:pt>
                <c:pt idx="77">
                  <c:v>2.5999999999999999E-2</c:v>
                </c:pt>
                <c:pt idx="78">
                  <c:v>2.7E-2</c:v>
                </c:pt>
                <c:pt idx="79">
                  <c:v>2.8000000000000001E-2</c:v>
                </c:pt>
                <c:pt idx="80">
                  <c:v>2.9000000000000001E-2</c:v>
                </c:pt>
                <c:pt idx="81">
                  <c:v>2.8000000000000001E-2</c:v>
                </c:pt>
                <c:pt idx="82">
                  <c:v>2.5999999999999999E-2</c:v>
                </c:pt>
                <c:pt idx="83">
                  <c:v>2.5999999999999999E-2</c:v>
                </c:pt>
                <c:pt idx="84">
                  <c:v>2.7E-2</c:v>
                </c:pt>
                <c:pt idx="85">
                  <c:v>2.7E-2</c:v>
                </c:pt>
                <c:pt idx="86">
                  <c:v>2.5000000000000001E-2</c:v>
                </c:pt>
                <c:pt idx="87">
                  <c:v>2.4E-2</c:v>
                </c:pt>
                <c:pt idx="88">
                  <c:v>2.3E-2</c:v>
                </c:pt>
                <c:pt idx="89">
                  <c:v>2.1999999999999999E-2</c:v>
                </c:pt>
                <c:pt idx="90">
                  <c:v>2.1999999999999999E-2</c:v>
                </c:pt>
                <c:pt idx="91">
                  <c:v>2.1000000000000001E-2</c:v>
                </c:pt>
                <c:pt idx="92">
                  <c:v>2.1000000000000001E-2</c:v>
                </c:pt>
                <c:pt idx="93">
                  <c:v>2.1999999999999999E-2</c:v>
                </c:pt>
                <c:pt idx="94">
                  <c:v>2.3E-2</c:v>
                </c:pt>
                <c:pt idx="95">
                  <c:v>2.4E-2</c:v>
                </c:pt>
                <c:pt idx="96">
                  <c:v>2.5000000000000001E-2</c:v>
                </c:pt>
                <c:pt idx="97">
                  <c:v>2.3E-2</c:v>
                </c:pt>
                <c:pt idx="98">
                  <c:v>2.4E-2</c:v>
                </c:pt>
                <c:pt idx="99">
                  <c:v>2.3E-2</c:v>
                </c:pt>
                <c:pt idx="100">
                  <c:v>2.3E-2</c:v>
                </c:pt>
                <c:pt idx="101">
                  <c:v>2.4E-2</c:v>
                </c:pt>
                <c:pt idx="102">
                  <c:v>2.5000000000000001E-2</c:v>
                </c:pt>
                <c:pt idx="103">
                  <c:v>2.5000000000000001E-2</c:v>
                </c:pt>
                <c:pt idx="104">
                  <c:v>2.4E-2</c:v>
                </c:pt>
                <c:pt idx="105">
                  <c:v>2.1999999999999999E-2</c:v>
                </c:pt>
                <c:pt idx="106">
                  <c:v>0.02</c:v>
                </c:pt>
                <c:pt idx="107">
                  <c:v>1.7999999999999999E-2</c:v>
                </c:pt>
                <c:pt idx="108">
                  <c:v>1.7000000000000001E-2</c:v>
                </c:pt>
                <c:pt idx="109">
                  <c:v>1.7999999999999999E-2</c:v>
                </c:pt>
                <c:pt idx="110">
                  <c:v>1.7999999999999999E-2</c:v>
                </c:pt>
                <c:pt idx="111">
                  <c:v>1.9E-2</c:v>
                </c:pt>
                <c:pt idx="112">
                  <c:v>1.7999999999999999E-2</c:v>
                </c:pt>
                <c:pt idx="113">
                  <c:v>1.7000000000000001E-2</c:v>
                </c:pt>
                <c:pt idx="114">
                  <c:v>1.4999999999999999E-2</c:v>
                </c:pt>
                <c:pt idx="115">
                  <c:v>1.4E-2</c:v>
                </c:pt>
                <c:pt idx="116">
                  <c:v>1.4999999999999999E-2</c:v>
                </c:pt>
                <c:pt idx="117">
                  <c:v>1.7000000000000001E-2</c:v>
                </c:pt>
                <c:pt idx="118">
                  <c:v>1.7000000000000001E-2</c:v>
                </c:pt>
                <c:pt idx="119">
                  <c:v>1.7999999999999999E-2</c:v>
                </c:pt>
                <c:pt idx="120">
                  <c:v>1.4999999999999999E-2</c:v>
                </c:pt>
                <c:pt idx="121">
                  <c:v>1.2999999999999999E-2</c:v>
                </c:pt>
                <c:pt idx="122">
                  <c:v>1.2E-2</c:v>
                </c:pt>
                <c:pt idx="123">
                  <c:v>0.01</c:v>
                </c:pt>
                <c:pt idx="124">
                  <c:v>8.9999999999999993E-3</c:v>
                </c:pt>
                <c:pt idx="125">
                  <c:v>0.01</c:v>
                </c:pt>
                <c:pt idx="126">
                  <c:v>0.01</c:v>
                </c:pt>
                <c:pt idx="127">
                  <c:v>8.9999999999999993E-3</c:v>
                </c:pt>
                <c:pt idx="128">
                  <c:v>8.0000000000000002E-3</c:v>
                </c:pt>
                <c:pt idx="129">
                  <c:v>6.0000000000000001E-3</c:v>
                </c:pt>
                <c:pt idx="130">
                  <c:v>7.0000000000000001E-3</c:v>
                </c:pt>
                <c:pt idx="131">
                  <c:v>7.0000000000000001E-3</c:v>
                </c:pt>
                <c:pt idx="132">
                  <c:v>0.01</c:v>
                </c:pt>
                <c:pt idx="133">
                  <c:v>1.0999999999999999E-2</c:v>
                </c:pt>
                <c:pt idx="134">
                  <c:v>1.2E-2</c:v>
                </c:pt>
                <c:pt idx="135">
                  <c:v>1.2999999999999999E-2</c:v>
                </c:pt>
                <c:pt idx="136">
                  <c:v>1.4999999999999999E-2</c:v>
                </c:pt>
                <c:pt idx="137">
                  <c:v>1.6E-2</c:v>
                </c:pt>
                <c:pt idx="138">
                  <c:v>1.7000000000000001E-2</c:v>
                </c:pt>
                <c:pt idx="139">
                  <c:v>0.02</c:v>
                </c:pt>
                <c:pt idx="140">
                  <c:v>0.02</c:v>
                </c:pt>
                <c:pt idx="141">
                  <c:v>2.1000000000000001E-2</c:v>
                </c:pt>
                <c:pt idx="142">
                  <c:v>2.1000000000000001E-2</c:v>
                </c:pt>
                <c:pt idx="143">
                  <c:v>2.3E-2</c:v>
                </c:pt>
                <c:pt idx="144">
                  <c:v>2.3E-2</c:v>
                </c:pt>
                <c:pt idx="145">
                  <c:v>2.1999999999999999E-2</c:v>
                </c:pt>
                <c:pt idx="146">
                  <c:v>2.1999999999999999E-2</c:v>
                </c:pt>
                <c:pt idx="147">
                  <c:v>2.3E-2</c:v>
                </c:pt>
                <c:pt idx="148">
                  <c:v>2.3E-2</c:v>
                </c:pt>
                <c:pt idx="149">
                  <c:v>2.1999999999999999E-2</c:v>
                </c:pt>
                <c:pt idx="150">
                  <c:v>2.1000000000000001E-2</c:v>
                </c:pt>
                <c:pt idx="151">
                  <c:v>1.9E-2</c:v>
                </c:pt>
                <c:pt idx="152">
                  <c:v>0.02</c:v>
                </c:pt>
                <c:pt idx="153">
                  <c:v>0.02</c:v>
                </c:pt>
                <c:pt idx="154">
                  <c:v>0.02</c:v>
                </c:pt>
                <c:pt idx="155">
                  <c:v>1.9E-2</c:v>
                </c:pt>
                <c:pt idx="156">
                  <c:v>1.9E-2</c:v>
                </c:pt>
                <c:pt idx="157">
                  <c:v>0.02</c:v>
                </c:pt>
                <c:pt idx="158">
                  <c:v>1.9E-2</c:v>
                </c:pt>
                <c:pt idx="159">
                  <c:v>1.7000000000000001E-2</c:v>
                </c:pt>
                <c:pt idx="160">
                  <c:v>1.6E-2</c:v>
                </c:pt>
                <c:pt idx="161">
                  <c:v>1.6E-2</c:v>
                </c:pt>
                <c:pt idx="162">
                  <c:v>1.7000000000000001E-2</c:v>
                </c:pt>
                <c:pt idx="163">
                  <c:v>1.7999999999999999E-2</c:v>
                </c:pt>
                <c:pt idx="164">
                  <c:v>1.7999999999999999E-2</c:v>
                </c:pt>
                <c:pt idx="165">
                  <c:v>1.7000000000000001E-2</c:v>
                </c:pt>
                <c:pt idx="166">
                  <c:v>1.7000000000000001E-2</c:v>
                </c:pt>
                <c:pt idx="167">
                  <c:v>1.7000000000000001E-2</c:v>
                </c:pt>
                <c:pt idx="168">
                  <c:v>1.6E-2</c:v>
                </c:pt>
                <c:pt idx="169">
                  <c:v>1.6E-2</c:v>
                </c:pt>
                <c:pt idx="170">
                  <c:v>1.6E-2</c:v>
                </c:pt>
                <c:pt idx="171">
                  <c:v>1.7999999999999999E-2</c:v>
                </c:pt>
                <c:pt idx="172">
                  <c:v>1.9E-2</c:v>
                </c:pt>
                <c:pt idx="173">
                  <c:v>1.9E-2</c:v>
                </c:pt>
                <c:pt idx="174">
                  <c:v>1.7999999999999999E-2</c:v>
                </c:pt>
                <c:pt idx="175">
                  <c:v>1.7000000000000001E-2</c:v>
                </c:pt>
                <c:pt idx="176">
                  <c:v>1.7000000000000001E-2</c:v>
                </c:pt>
                <c:pt idx="177">
                  <c:v>1.7999999999999999E-2</c:v>
                </c:pt>
                <c:pt idx="178">
                  <c:v>1.7000000000000001E-2</c:v>
                </c:pt>
                <c:pt idx="179">
                  <c:v>1.6E-2</c:v>
                </c:pt>
                <c:pt idx="180">
                  <c:v>1.6E-2</c:v>
                </c:pt>
                <c:pt idx="181">
                  <c:v>1.7000000000000001E-2</c:v>
                </c:pt>
                <c:pt idx="182">
                  <c:v>1.7000000000000001E-2</c:v>
                </c:pt>
                <c:pt idx="183">
                  <c:v>1.7999999999999999E-2</c:v>
                </c:pt>
                <c:pt idx="184">
                  <c:v>1.7999999999999999E-2</c:v>
                </c:pt>
                <c:pt idx="185">
                  <c:v>1.7999999999999999E-2</c:v>
                </c:pt>
                <c:pt idx="186">
                  <c:v>1.7999999999999999E-2</c:v>
                </c:pt>
                <c:pt idx="187">
                  <c:v>1.9E-2</c:v>
                </c:pt>
                <c:pt idx="188">
                  <c:v>1.9E-2</c:v>
                </c:pt>
                <c:pt idx="189">
                  <c:v>1.9E-2</c:v>
                </c:pt>
                <c:pt idx="190">
                  <c:v>0.02</c:v>
                </c:pt>
                <c:pt idx="191">
                  <c:v>2.1000000000000001E-2</c:v>
                </c:pt>
                <c:pt idx="192">
                  <c:v>2.1000000000000001E-2</c:v>
                </c:pt>
                <c:pt idx="193">
                  <c:v>2.1999999999999999E-2</c:v>
                </c:pt>
                <c:pt idx="194">
                  <c:v>2.1000000000000001E-2</c:v>
                </c:pt>
                <c:pt idx="195">
                  <c:v>2.1999999999999999E-2</c:v>
                </c:pt>
                <c:pt idx="196">
                  <c:v>2.3E-2</c:v>
                </c:pt>
                <c:pt idx="197">
                  <c:v>2.3E-2</c:v>
                </c:pt>
                <c:pt idx="198">
                  <c:v>2.1999999999999999E-2</c:v>
                </c:pt>
                <c:pt idx="199">
                  <c:v>2.3E-2</c:v>
                </c:pt>
                <c:pt idx="200">
                  <c:v>2.3E-2</c:v>
                </c:pt>
                <c:pt idx="201">
                  <c:v>2.1999999999999999E-2</c:v>
                </c:pt>
                <c:pt idx="202">
                  <c:v>2.1000000000000001E-2</c:v>
                </c:pt>
                <c:pt idx="203">
                  <c:v>2.1999999999999999E-2</c:v>
                </c:pt>
                <c:pt idx="204">
                  <c:v>2.1999999999999999E-2</c:v>
                </c:pt>
                <c:pt idx="205">
                  <c:v>2.1999999999999999E-2</c:v>
                </c:pt>
                <c:pt idx="206">
                  <c:v>0.02</c:v>
                </c:pt>
                <c:pt idx="207">
                  <c:v>1.9E-2</c:v>
                </c:pt>
                <c:pt idx="208">
                  <c:v>1.7999999999999999E-2</c:v>
                </c:pt>
                <c:pt idx="209">
                  <c:v>1.7000000000000001E-2</c:v>
                </c:pt>
                <c:pt idx="210">
                  <c:v>1.7000000000000001E-2</c:v>
                </c:pt>
                <c:pt idx="211">
                  <c:v>1.7000000000000001E-2</c:v>
                </c:pt>
                <c:pt idx="212">
                  <c:v>1.7000000000000001E-2</c:v>
                </c:pt>
                <c:pt idx="213">
                  <c:v>1.7999999999999999E-2</c:v>
                </c:pt>
                <c:pt idx="214">
                  <c:v>1.7000000000000001E-2</c:v>
                </c:pt>
                <c:pt idx="215">
                  <c:v>1.7999999999999999E-2</c:v>
                </c:pt>
                <c:pt idx="216">
                  <c:v>1.7999999999999999E-2</c:v>
                </c:pt>
                <c:pt idx="217">
                  <c:v>1.7999999999999999E-2</c:v>
                </c:pt>
                <c:pt idx="218">
                  <c:v>2.1000000000000001E-2</c:v>
                </c:pt>
                <c:pt idx="219">
                  <c:v>2.1999999999999999E-2</c:v>
                </c:pt>
                <c:pt idx="220">
                  <c:v>2.3E-2</c:v>
                </c:pt>
                <c:pt idx="221">
                  <c:v>2.3E-2</c:v>
                </c:pt>
                <c:pt idx="222">
                  <c:v>2.3E-2</c:v>
                </c:pt>
                <c:pt idx="223">
                  <c:v>2.1999999999999999E-2</c:v>
                </c:pt>
                <c:pt idx="224">
                  <c:v>2.1999999999999999E-2</c:v>
                </c:pt>
                <c:pt idx="225">
                  <c:v>2.1999999999999999E-2</c:v>
                </c:pt>
                <c:pt idx="226">
                  <c:v>2.1999999999999999E-2</c:v>
                </c:pt>
                <c:pt idx="227">
                  <c:v>2.1999999999999999E-2</c:v>
                </c:pt>
                <c:pt idx="228">
                  <c:v>2.1000000000000001E-2</c:v>
                </c:pt>
                <c:pt idx="229">
                  <c:v>2.1000000000000001E-2</c:v>
                </c:pt>
                <c:pt idx="230">
                  <c:v>0.02</c:v>
                </c:pt>
                <c:pt idx="231">
                  <c:v>2.1000000000000001E-2</c:v>
                </c:pt>
                <c:pt idx="232">
                  <c:v>0.02</c:v>
                </c:pt>
                <c:pt idx="233">
                  <c:v>2.1999999999999999E-2</c:v>
                </c:pt>
                <c:pt idx="234">
                  <c:v>2.1999999999999999E-2</c:v>
                </c:pt>
                <c:pt idx="235">
                  <c:v>2.4E-2</c:v>
                </c:pt>
                <c:pt idx="236">
                  <c:v>2.3E-2</c:v>
                </c:pt>
                <c:pt idx="237">
                  <c:v>2.3E-2</c:v>
                </c:pt>
                <c:pt idx="238">
                  <c:v>2.3E-2</c:v>
                </c:pt>
                <c:pt idx="239">
                  <c:v>2.1999999999999999E-2</c:v>
                </c:pt>
                <c:pt idx="240">
                  <c:v>2.3E-2</c:v>
                </c:pt>
                <c:pt idx="241">
                  <c:v>2.4E-2</c:v>
                </c:pt>
                <c:pt idx="242">
                  <c:v>2.1000000000000001E-2</c:v>
                </c:pt>
                <c:pt idx="243">
                  <c:v>1.4E-2</c:v>
                </c:pt>
                <c:pt idx="244">
                  <c:v>1.2E-2</c:v>
                </c:pt>
                <c:pt idx="245">
                  <c:v>1.2E-2</c:v>
                </c:pt>
                <c:pt idx="246">
                  <c:v>1.6E-2</c:v>
                </c:pt>
                <c:pt idx="247">
                  <c:v>1.7000000000000001E-2</c:v>
                </c:pt>
                <c:pt idx="248">
                  <c:v>1.7000000000000001E-2</c:v>
                </c:pt>
                <c:pt idx="249">
                  <c:v>1.6E-2</c:v>
                </c:pt>
                <c:pt idx="250">
                  <c:v>1.7000000000000001E-2</c:v>
                </c:pt>
                <c:pt idx="251">
                  <c:v>1.6E-2</c:v>
                </c:pt>
                <c:pt idx="252">
                  <c:v>1.4E-2</c:v>
                </c:pt>
                <c:pt idx="253">
                  <c:v>1.2999999999999999E-2</c:v>
                </c:pt>
                <c:pt idx="254">
                  <c:v>1.6E-2</c:v>
                </c:pt>
                <c:pt idx="255">
                  <c:v>0.03</c:v>
                </c:pt>
                <c:pt idx="256">
                  <c:v>3.7999999999999999E-2</c:v>
                </c:pt>
                <c:pt idx="257">
                  <c:v>4.4999999999999998E-2</c:v>
                </c:pt>
                <c:pt idx="258">
                  <c:v>4.2000000000000003E-2</c:v>
                </c:pt>
                <c:pt idx="259">
                  <c:v>0.04</c:v>
                </c:pt>
                <c:pt idx="260">
                  <c:v>0.04</c:v>
                </c:pt>
                <c:pt idx="261">
                  <c:v>4.5999999999999999E-2</c:v>
                </c:pt>
              </c:numCache>
            </c:numRef>
          </c:val>
          <c:smooth val="0"/>
          <c:extLst>
            <c:ext xmlns:c16="http://schemas.microsoft.com/office/drawing/2014/chart" uri="{C3380CC4-5D6E-409C-BE32-E72D297353CC}">
              <c16:uniqueId val="{00000003-446E-394D-A47C-BB6C4D88D924}"/>
            </c:ext>
          </c:extLst>
        </c:ser>
        <c:ser>
          <c:idx val="2"/>
          <c:order val="2"/>
          <c:tx>
            <c:strRef>
              <c:f>Sheet1!$D$6</c:f>
              <c:strCache>
                <c:ptCount val="1"/>
                <c:pt idx="0">
                  <c:v>0</c:v>
                </c:pt>
              </c:strCache>
            </c:strRef>
          </c:tx>
          <c:spPr>
            <a:ln w="28575" cap="rnd">
              <a:solidFill>
                <a:schemeClr val="tx1"/>
              </a:solidFill>
              <a:round/>
            </a:ln>
            <a:effectLst/>
          </c:spPr>
          <c:marker>
            <c:symbol val="none"/>
          </c:marker>
          <c:cat>
            <c:numRef>
              <c:f>Sheet1!$A$7:$A$268</c:f>
              <c:numCache>
                <c:formatCode>mmm\-yy</c:formatCode>
                <c:ptCount val="262"/>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numCache>
            </c:numRef>
          </c:cat>
          <c:val>
            <c:numRef>
              <c:f>Sheet1!$D$7:$D$268</c:f>
              <c:numCache>
                <c:formatCode>0%</c:formatCode>
                <c:ptCount val="2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numCache>
            </c:numRef>
          </c:val>
          <c:smooth val="0"/>
          <c:extLst>
            <c:ext xmlns:c16="http://schemas.microsoft.com/office/drawing/2014/chart" uri="{C3380CC4-5D6E-409C-BE32-E72D297353CC}">
              <c16:uniqueId val="{00000004-446E-394D-A47C-BB6C4D88D924}"/>
            </c:ext>
          </c:extLst>
        </c:ser>
        <c:dLbls>
          <c:showLegendKey val="0"/>
          <c:showVal val="0"/>
          <c:showCatName val="0"/>
          <c:showSerName val="0"/>
          <c:showPercent val="0"/>
          <c:showBubbleSize val="0"/>
        </c:dLbls>
        <c:smooth val="0"/>
        <c:axId val="354742655"/>
        <c:axId val="354744335"/>
      </c:lineChart>
      <c:dateAx>
        <c:axId val="354742655"/>
        <c:scaling>
          <c:orientation val="minMax"/>
          <c:max val="44470"/>
          <c:min val="36800"/>
        </c:scaling>
        <c:delete val="0"/>
        <c:axPos val="b"/>
        <c:numFmt formatCode="mmm\-yy"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Georgia" panose="02040502050405020303" pitchFamily="18" charset="0"/>
                <a:ea typeface="+mn-ea"/>
                <a:cs typeface="+mn-cs"/>
              </a:defRPr>
            </a:pPr>
            <a:endParaRPr lang="en-US"/>
          </a:p>
        </c:txPr>
        <c:crossAx val="354744335"/>
        <c:crosses val="autoZero"/>
        <c:auto val="1"/>
        <c:lblOffset val="100"/>
        <c:baseTimeUnit val="months"/>
        <c:majorUnit val="6"/>
        <c:majorTimeUnit val="months"/>
      </c:dateAx>
      <c:valAx>
        <c:axId val="354744335"/>
        <c:scaling>
          <c:orientation val="minMax"/>
          <c:max val="7.0000000000000007E-2"/>
          <c:min val="-3.0000000000000006E-2"/>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Georgia" panose="02040502050405020303" pitchFamily="18" charset="0"/>
                <a:ea typeface="+mn-ea"/>
                <a:cs typeface="+mn-cs"/>
              </a:defRPr>
            </a:pPr>
            <a:endParaRPr lang="en-US"/>
          </a:p>
        </c:txPr>
        <c:crossAx val="354742655"/>
        <c:crosses val="autoZero"/>
        <c:crossBetween val="between"/>
      </c:valAx>
      <c:spPr>
        <a:noFill/>
        <a:ln>
          <a:noFill/>
        </a:ln>
        <a:effectLst/>
      </c:spPr>
    </c:plotArea>
    <c:legend>
      <c:legendPos val="t"/>
      <c:legendEntry>
        <c:idx val="2"/>
        <c:delete val="1"/>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Georgia" panose="02040502050405020303"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latin typeface="Georgia" panose="02040502050405020303" pitchFamily="18"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81186868686871E-2"/>
          <c:y val="0.1143980905895535"/>
          <c:w val="0.89161405723905729"/>
          <c:h val="0.69352082086230449"/>
        </c:manualLayout>
      </c:layout>
      <c:barChart>
        <c:barDir val="col"/>
        <c:grouping val="clustered"/>
        <c:varyColors val="0"/>
        <c:ser>
          <c:idx val="0"/>
          <c:order val="0"/>
          <c:tx>
            <c:strRef>
              <c:f>Sheet1!$B$1</c:f>
              <c:strCache>
                <c:ptCount val="1"/>
                <c:pt idx="0">
                  <c:v> July 14, 2021</c:v>
                </c:pt>
              </c:strCache>
            </c:strRef>
          </c:tx>
          <c:spPr>
            <a:solidFill>
              <a:srgbClr val="0070C0"/>
            </a:solidFill>
            <a:ln>
              <a:noFill/>
            </a:ln>
            <a:effectLst/>
          </c:spPr>
          <c:invertIfNegative val="0"/>
          <c:dLbls>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5-9E10-0E4B-9AC8-2F8B511877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It has risen considerably</c:v>
                </c:pt>
                <c:pt idx="1">
                  <c:v>It has risen slightly</c:v>
                </c:pt>
                <c:pt idx="2">
                  <c:v>It has remained about the same</c:v>
                </c:pt>
                <c:pt idx="3">
                  <c:v>It has declined slightly</c:v>
                </c:pt>
                <c:pt idx="4">
                  <c:v>It has declined considerably</c:v>
                </c:pt>
              </c:strCache>
            </c:strRef>
          </c:cat>
          <c:val>
            <c:numRef>
              <c:f>Sheet1!$B$2:$B$6</c:f>
              <c:numCache>
                <c:formatCode>0%</c:formatCode>
                <c:ptCount val="5"/>
                <c:pt idx="0">
                  <c:v>0.28999999999999998</c:v>
                </c:pt>
                <c:pt idx="1">
                  <c:v>0.37</c:v>
                </c:pt>
                <c:pt idx="2">
                  <c:v>0.23</c:v>
                </c:pt>
                <c:pt idx="3">
                  <c:v>0.1</c:v>
                </c:pt>
                <c:pt idx="4">
                  <c:v>0.01</c:v>
                </c:pt>
              </c:numCache>
            </c:numRef>
          </c:val>
          <c:extLst>
            <c:ext xmlns:c16="http://schemas.microsoft.com/office/drawing/2014/chart" uri="{C3380CC4-5D6E-409C-BE32-E72D297353CC}">
              <c16:uniqueId val="{00000000-9E10-0E4B-9AC8-2F8B51187775}"/>
            </c:ext>
          </c:extLst>
        </c:ser>
        <c:ser>
          <c:idx val="1"/>
          <c:order val="1"/>
          <c:tx>
            <c:strRef>
              <c:f>Sheet1!$C$1</c:f>
              <c:strCache>
                <c:ptCount val="1"/>
                <c:pt idx="0">
                  <c:v>Sept. 29, 2021</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It has risen considerably</c:v>
                </c:pt>
                <c:pt idx="1">
                  <c:v>It has risen slightly</c:v>
                </c:pt>
                <c:pt idx="2">
                  <c:v>It has remained about the same</c:v>
                </c:pt>
                <c:pt idx="3">
                  <c:v>It has declined slightly</c:v>
                </c:pt>
                <c:pt idx="4">
                  <c:v>It has declined considerably</c:v>
                </c:pt>
              </c:strCache>
            </c:strRef>
          </c:cat>
          <c:val>
            <c:numRef>
              <c:f>Sheet1!$C$2:$C$6</c:f>
              <c:numCache>
                <c:formatCode>0%</c:formatCode>
                <c:ptCount val="5"/>
                <c:pt idx="0">
                  <c:v>0.19</c:v>
                </c:pt>
                <c:pt idx="1">
                  <c:v>0.34</c:v>
                </c:pt>
                <c:pt idx="2">
                  <c:v>0.25</c:v>
                </c:pt>
                <c:pt idx="3">
                  <c:v>0.15</c:v>
                </c:pt>
                <c:pt idx="4">
                  <c:v>7.0000000000000007E-2</c:v>
                </c:pt>
              </c:numCache>
            </c:numRef>
          </c:val>
          <c:extLst>
            <c:ext xmlns:c16="http://schemas.microsoft.com/office/drawing/2014/chart" uri="{C3380CC4-5D6E-409C-BE32-E72D297353CC}">
              <c16:uniqueId val="{00000001-9E10-0E4B-9AC8-2F8B51187775}"/>
            </c:ext>
          </c:extLst>
        </c:ser>
        <c:dLbls>
          <c:dLblPos val="inEnd"/>
          <c:showLegendKey val="0"/>
          <c:showVal val="1"/>
          <c:showCatName val="0"/>
          <c:showSerName val="0"/>
          <c:showPercent val="0"/>
          <c:showBubbleSize val="0"/>
        </c:dLbls>
        <c:gapWidth val="219"/>
        <c:overlap val="-27"/>
        <c:axId val="401813376"/>
        <c:axId val="1966964543"/>
      </c:barChart>
      <c:catAx>
        <c:axId val="40181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966964543"/>
        <c:crosses val="autoZero"/>
        <c:auto val="1"/>
        <c:lblAlgn val="ctr"/>
        <c:lblOffset val="100"/>
        <c:noMultiLvlLbl val="0"/>
      </c:catAx>
      <c:valAx>
        <c:axId val="196696454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dirty="0"/>
                  <a:t>% of responses</a:t>
                </a:r>
              </a:p>
            </c:rich>
          </c:tx>
          <c:layout>
            <c:manualLayout>
              <c:xMode val="edge"/>
              <c:yMode val="edge"/>
              <c:x val="7.7019373525279034E-3"/>
              <c:y val="0.31244992402265509"/>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01813376"/>
        <c:crosses val="autoZero"/>
        <c:crossBetween val="between"/>
      </c:valAx>
      <c:spPr>
        <a:noFill/>
        <a:ln>
          <a:noFill/>
        </a:ln>
        <a:effectLst/>
      </c:spPr>
    </c:plotArea>
    <c:legend>
      <c:legendPos val="t"/>
      <c:layout>
        <c:manualLayout>
          <c:xMode val="edge"/>
          <c:yMode val="edge"/>
          <c:x val="0.33249050544818259"/>
          <c:y val="2.4366471734892786E-2"/>
          <c:w val="0.33501898910363476"/>
          <c:h val="6.310666758760417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7.7320200031814196E-2"/>
          <c:y val="3.8251366120218601E-2"/>
          <c:w val="0.90045757774596302"/>
          <c:h val="0.77217082239720003"/>
        </c:manualLayout>
      </c:layout>
      <c:bar3DChart>
        <c:barDir val="col"/>
        <c:grouping val="clustered"/>
        <c:varyColors val="0"/>
        <c:ser>
          <c:idx val="0"/>
          <c:order val="0"/>
          <c:tx>
            <c:strRef>
              <c:f>Sheet1!$B$2</c:f>
              <c:strCache>
                <c:ptCount val="1"/>
                <c:pt idx="0">
                  <c:v>Inputs to construction industries, goods</c:v>
                </c:pt>
              </c:strCache>
            </c:strRef>
          </c:tx>
          <c:spPr>
            <a:solidFill>
              <a:srgbClr val="C00000"/>
            </a:solidFill>
          </c:spPr>
          <c:invertIfNegative val="0"/>
          <c:cat>
            <c:numRef>
              <c:f>Sheet1!$A$3:$A$252</c:f>
              <c:numCache>
                <c:formatCode>mmm\-yy</c:formatCode>
                <c:ptCount val="250"/>
                <c:pt idx="0">
                  <c:v>36892</c:v>
                </c:pt>
                <c:pt idx="1">
                  <c:v>36923</c:v>
                </c:pt>
                <c:pt idx="2">
                  <c:v>36951</c:v>
                </c:pt>
                <c:pt idx="3">
                  <c:v>36982</c:v>
                </c:pt>
                <c:pt idx="4">
                  <c:v>37012</c:v>
                </c:pt>
                <c:pt idx="5">
                  <c:v>37043</c:v>
                </c:pt>
                <c:pt idx="6">
                  <c:v>37073</c:v>
                </c:pt>
                <c:pt idx="7">
                  <c:v>37104</c:v>
                </c:pt>
                <c:pt idx="8">
                  <c:v>37135</c:v>
                </c:pt>
                <c:pt idx="9">
                  <c:v>37165</c:v>
                </c:pt>
                <c:pt idx="10">
                  <c:v>37196</c:v>
                </c:pt>
                <c:pt idx="11">
                  <c:v>37226</c:v>
                </c:pt>
                <c:pt idx="12">
                  <c:v>37257</c:v>
                </c:pt>
                <c:pt idx="13">
                  <c:v>37288</c:v>
                </c:pt>
                <c:pt idx="14">
                  <c:v>37316</c:v>
                </c:pt>
                <c:pt idx="15">
                  <c:v>37347</c:v>
                </c:pt>
                <c:pt idx="16">
                  <c:v>37377</c:v>
                </c:pt>
                <c:pt idx="17">
                  <c:v>37408</c:v>
                </c:pt>
                <c:pt idx="18">
                  <c:v>37438</c:v>
                </c:pt>
                <c:pt idx="19">
                  <c:v>37469</c:v>
                </c:pt>
                <c:pt idx="20">
                  <c:v>37500</c:v>
                </c:pt>
                <c:pt idx="21">
                  <c:v>37530</c:v>
                </c:pt>
                <c:pt idx="22">
                  <c:v>37561</c:v>
                </c:pt>
                <c:pt idx="23">
                  <c:v>37591</c:v>
                </c:pt>
                <c:pt idx="24">
                  <c:v>37622</c:v>
                </c:pt>
                <c:pt idx="25">
                  <c:v>37653</c:v>
                </c:pt>
                <c:pt idx="26">
                  <c:v>37681</c:v>
                </c:pt>
                <c:pt idx="27">
                  <c:v>37712</c:v>
                </c:pt>
                <c:pt idx="28">
                  <c:v>37742</c:v>
                </c:pt>
                <c:pt idx="29">
                  <c:v>37773</c:v>
                </c:pt>
                <c:pt idx="30">
                  <c:v>37803</c:v>
                </c:pt>
                <c:pt idx="31">
                  <c:v>37834</c:v>
                </c:pt>
                <c:pt idx="32">
                  <c:v>37865</c:v>
                </c:pt>
                <c:pt idx="33">
                  <c:v>37895</c:v>
                </c:pt>
                <c:pt idx="34">
                  <c:v>37926</c:v>
                </c:pt>
                <c:pt idx="35">
                  <c:v>37956</c:v>
                </c:pt>
                <c:pt idx="36">
                  <c:v>37987</c:v>
                </c:pt>
                <c:pt idx="37">
                  <c:v>38018</c:v>
                </c:pt>
                <c:pt idx="38">
                  <c:v>38047</c:v>
                </c:pt>
                <c:pt idx="39">
                  <c:v>38078</c:v>
                </c:pt>
                <c:pt idx="40">
                  <c:v>38108</c:v>
                </c:pt>
                <c:pt idx="41">
                  <c:v>38139</c:v>
                </c:pt>
                <c:pt idx="42">
                  <c:v>38169</c:v>
                </c:pt>
                <c:pt idx="43">
                  <c:v>38200</c:v>
                </c:pt>
                <c:pt idx="44">
                  <c:v>38231</c:v>
                </c:pt>
                <c:pt idx="45">
                  <c:v>38261</c:v>
                </c:pt>
                <c:pt idx="46">
                  <c:v>38292</c:v>
                </c:pt>
                <c:pt idx="47">
                  <c:v>38322</c:v>
                </c:pt>
                <c:pt idx="48">
                  <c:v>38353</c:v>
                </c:pt>
                <c:pt idx="49">
                  <c:v>38384</c:v>
                </c:pt>
                <c:pt idx="50">
                  <c:v>38412</c:v>
                </c:pt>
                <c:pt idx="51">
                  <c:v>38443</c:v>
                </c:pt>
                <c:pt idx="52">
                  <c:v>38473</c:v>
                </c:pt>
                <c:pt idx="53">
                  <c:v>38504</c:v>
                </c:pt>
                <c:pt idx="54">
                  <c:v>38534</c:v>
                </c:pt>
                <c:pt idx="55">
                  <c:v>38565</c:v>
                </c:pt>
                <c:pt idx="56">
                  <c:v>38596</c:v>
                </c:pt>
                <c:pt idx="57">
                  <c:v>38626</c:v>
                </c:pt>
                <c:pt idx="58">
                  <c:v>38657</c:v>
                </c:pt>
                <c:pt idx="59">
                  <c:v>38687</c:v>
                </c:pt>
                <c:pt idx="60">
                  <c:v>38718</c:v>
                </c:pt>
                <c:pt idx="61">
                  <c:v>38749</c:v>
                </c:pt>
                <c:pt idx="62">
                  <c:v>38777</c:v>
                </c:pt>
                <c:pt idx="63">
                  <c:v>38808</c:v>
                </c:pt>
                <c:pt idx="64">
                  <c:v>38838</c:v>
                </c:pt>
                <c:pt idx="65">
                  <c:v>38869</c:v>
                </c:pt>
                <c:pt idx="66">
                  <c:v>38899</c:v>
                </c:pt>
                <c:pt idx="67">
                  <c:v>38930</c:v>
                </c:pt>
                <c:pt idx="68">
                  <c:v>38961</c:v>
                </c:pt>
                <c:pt idx="69">
                  <c:v>38991</c:v>
                </c:pt>
                <c:pt idx="70">
                  <c:v>39022</c:v>
                </c:pt>
                <c:pt idx="71">
                  <c:v>39052</c:v>
                </c:pt>
                <c:pt idx="72">
                  <c:v>39083</c:v>
                </c:pt>
                <c:pt idx="73">
                  <c:v>39114</c:v>
                </c:pt>
                <c:pt idx="74">
                  <c:v>39142</c:v>
                </c:pt>
                <c:pt idx="75">
                  <c:v>39173</c:v>
                </c:pt>
                <c:pt idx="76">
                  <c:v>39203</c:v>
                </c:pt>
                <c:pt idx="77">
                  <c:v>39234</c:v>
                </c:pt>
                <c:pt idx="78">
                  <c:v>39264</c:v>
                </c:pt>
                <c:pt idx="79">
                  <c:v>39295</c:v>
                </c:pt>
                <c:pt idx="80">
                  <c:v>39326</c:v>
                </c:pt>
                <c:pt idx="81">
                  <c:v>39356</c:v>
                </c:pt>
                <c:pt idx="82">
                  <c:v>39387</c:v>
                </c:pt>
                <c:pt idx="83">
                  <c:v>39417</c:v>
                </c:pt>
                <c:pt idx="84">
                  <c:v>39448</c:v>
                </c:pt>
                <c:pt idx="85">
                  <c:v>39479</c:v>
                </c:pt>
                <c:pt idx="86">
                  <c:v>39508</c:v>
                </c:pt>
                <c:pt idx="87">
                  <c:v>39539</c:v>
                </c:pt>
                <c:pt idx="88">
                  <c:v>39569</c:v>
                </c:pt>
                <c:pt idx="89">
                  <c:v>39600</c:v>
                </c:pt>
                <c:pt idx="90">
                  <c:v>39630</c:v>
                </c:pt>
                <c:pt idx="91">
                  <c:v>39661</c:v>
                </c:pt>
                <c:pt idx="92">
                  <c:v>39692</c:v>
                </c:pt>
                <c:pt idx="93">
                  <c:v>39722</c:v>
                </c:pt>
                <c:pt idx="94">
                  <c:v>39753</c:v>
                </c:pt>
                <c:pt idx="95">
                  <c:v>39783</c:v>
                </c:pt>
                <c:pt idx="96">
                  <c:v>39814</c:v>
                </c:pt>
                <c:pt idx="97">
                  <c:v>39845</c:v>
                </c:pt>
                <c:pt idx="98">
                  <c:v>39873</c:v>
                </c:pt>
                <c:pt idx="99">
                  <c:v>39904</c:v>
                </c:pt>
                <c:pt idx="100">
                  <c:v>39934</c:v>
                </c:pt>
                <c:pt idx="101">
                  <c:v>39965</c:v>
                </c:pt>
                <c:pt idx="102">
                  <c:v>39995</c:v>
                </c:pt>
                <c:pt idx="103">
                  <c:v>40026</c:v>
                </c:pt>
                <c:pt idx="104">
                  <c:v>40057</c:v>
                </c:pt>
                <c:pt idx="105">
                  <c:v>40087</c:v>
                </c:pt>
                <c:pt idx="106">
                  <c:v>40118</c:v>
                </c:pt>
                <c:pt idx="107">
                  <c:v>40148</c:v>
                </c:pt>
                <c:pt idx="108">
                  <c:v>40179</c:v>
                </c:pt>
                <c:pt idx="109">
                  <c:v>40210</c:v>
                </c:pt>
                <c:pt idx="110">
                  <c:v>40238</c:v>
                </c:pt>
                <c:pt idx="111">
                  <c:v>40269</c:v>
                </c:pt>
                <c:pt idx="112">
                  <c:v>40299</c:v>
                </c:pt>
                <c:pt idx="113">
                  <c:v>40330</c:v>
                </c:pt>
                <c:pt idx="114">
                  <c:v>40360</c:v>
                </c:pt>
                <c:pt idx="115">
                  <c:v>40391</c:v>
                </c:pt>
                <c:pt idx="116">
                  <c:v>40422</c:v>
                </c:pt>
                <c:pt idx="117">
                  <c:v>40452</c:v>
                </c:pt>
                <c:pt idx="118">
                  <c:v>40483</c:v>
                </c:pt>
                <c:pt idx="119">
                  <c:v>40513</c:v>
                </c:pt>
                <c:pt idx="120">
                  <c:v>40544</c:v>
                </c:pt>
                <c:pt idx="121">
                  <c:v>40575</c:v>
                </c:pt>
                <c:pt idx="122">
                  <c:v>40603</c:v>
                </c:pt>
                <c:pt idx="123">
                  <c:v>40634</c:v>
                </c:pt>
                <c:pt idx="124">
                  <c:v>40664</c:v>
                </c:pt>
                <c:pt idx="125">
                  <c:v>40695</c:v>
                </c:pt>
                <c:pt idx="126">
                  <c:v>40725</c:v>
                </c:pt>
                <c:pt idx="127">
                  <c:v>40756</c:v>
                </c:pt>
                <c:pt idx="128">
                  <c:v>40787</c:v>
                </c:pt>
                <c:pt idx="129">
                  <c:v>40817</c:v>
                </c:pt>
                <c:pt idx="130">
                  <c:v>40848</c:v>
                </c:pt>
                <c:pt idx="131">
                  <c:v>40878</c:v>
                </c:pt>
                <c:pt idx="132">
                  <c:v>40909</c:v>
                </c:pt>
                <c:pt idx="133">
                  <c:v>40940</c:v>
                </c:pt>
                <c:pt idx="134">
                  <c:v>40969</c:v>
                </c:pt>
                <c:pt idx="135">
                  <c:v>41000</c:v>
                </c:pt>
                <c:pt idx="136">
                  <c:v>41030</c:v>
                </c:pt>
                <c:pt idx="137">
                  <c:v>41061</c:v>
                </c:pt>
                <c:pt idx="138">
                  <c:v>41091</c:v>
                </c:pt>
                <c:pt idx="139">
                  <c:v>41122</c:v>
                </c:pt>
                <c:pt idx="140">
                  <c:v>41153</c:v>
                </c:pt>
                <c:pt idx="141">
                  <c:v>41183</c:v>
                </c:pt>
                <c:pt idx="142">
                  <c:v>41214</c:v>
                </c:pt>
                <c:pt idx="143">
                  <c:v>41244</c:v>
                </c:pt>
                <c:pt idx="144">
                  <c:v>41275</c:v>
                </c:pt>
                <c:pt idx="145">
                  <c:v>41306</c:v>
                </c:pt>
                <c:pt idx="146">
                  <c:v>41334</c:v>
                </c:pt>
                <c:pt idx="147">
                  <c:v>41365</c:v>
                </c:pt>
                <c:pt idx="148">
                  <c:v>41395</c:v>
                </c:pt>
                <c:pt idx="149">
                  <c:v>41426</c:v>
                </c:pt>
                <c:pt idx="150">
                  <c:v>41468</c:v>
                </c:pt>
                <c:pt idx="151">
                  <c:v>41499</c:v>
                </c:pt>
                <c:pt idx="152">
                  <c:v>41530</c:v>
                </c:pt>
                <c:pt idx="153">
                  <c:v>41560</c:v>
                </c:pt>
                <c:pt idx="154">
                  <c:v>41591</c:v>
                </c:pt>
                <c:pt idx="155">
                  <c:v>41621</c:v>
                </c:pt>
                <c:pt idx="156">
                  <c:v>41652</c:v>
                </c:pt>
                <c:pt idx="157">
                  <c:v>41683</c:v>
                </c:pt>
                <c:pt idx="158">
                  <c:v>41711</c:v>
                </c:pt>
                <c:pt idx="159">
                  <c:v>41742</c:v>
                </c:pt>
                <c:pt idx="160">
                  <c:v>41772</c:v>
                </c:pt>
                <c:pt idx="161">
                  <c:v>41803</c:v>
                </c:pt>
                <c:pt idx="162">
                  <c:v>41833</c:v>
                </c:pt>
                <c:pt idx="163">
                  <c:v>41864</c:v>
                </c:pt>
                <c:pt idx="164">
                  <c:v>41895</c:v>
                </c:pt>
                <c:pt idx="165">
                  <c:v>41925</c:v>
                </c:pt>
                <c:pt idx="166">
                  <c:v>41956</c:v>
                </c:pt>
                <c:pt idx="167">
                  <c:v>41986</c:v>
                </c:pt>
                <c:pt idx="168">
                  <c:v>42017</c:v>
                </c:pt>
                <c:pt idx="169">
                  <c:v>42048</c:v>
                </c:pt>
                <c:pt idx="170">
                  <c:v>42076</c:v>
                </c:pt>
                <c:pt idx="171">
                  <c:v>42107</c:v>
                </c:pt>
                <c:pt idx="172">
                  <c:v>42137</c:v>
                </c:pt>
                <c:pt idx="173">
                  <c:v>42168</c:v>
                </c:pt>
                <c:pt idx="174">
                  <c:v>42198</c:v>
                </c:pt>
                <c:pt idx="175">
                  <c:v>42229</c:v>
                </c:pt>
                <c:pt idx="176">
                  <c:v>42260</c:v>
                </c:pt>
                <c:pt idx="177">
                  <c:v>42290</c:v>
                </c:pt>
                <c:pt idx="178">
                  <c:v>42321</c:v>
                </c:pt>
                <c:pt idx="179">
                  <c:v>42351</c:v>
                </c:pt>
                <c:pt idx="180">
                  <c:v>42382</c:v>
                </c:pt>
                <c:pt idx="181">
                  <c:v>42413</c:v>
                </c:pt>
                <c:pt idx="182">
                  <c:v>42442</c:v>
                </c:pt>
                <c:pt idx="183">
                  <c:v>42473</c:v>
                </c:pt>
                <c:pt idx="184">
                  <c:v>42503</c:v>
                </c:pt>
                <c:pt idx="185">
                  <c:v>42534</c:v>
                </c:pt>
                <c:pt idx="186">
                  <c:v>42564</c:v>
                </c:pt>
                <c:pt idx="187">
                  <c:v>42595</c:v>
                </c:pt>
                <c:pt idx="188">
                  <c:v>42626</c:v>
                </c:pt>
                <c:pt idx="189">
                  <c:v>42656</c:v>
                </c:pt>
                <c:pt idx="190">
                  <c:v>42687</c:v>
                </c:pt>
                <c:pt idx="191">
                  <c:v>42717</c:v>
                </c:pt>
                <c:pt idx="192">
                  <c:v>42748</c:v>
                </c:pt>
                <c:pt idx="193">
                  <c:v>42779</c:v>
                </c:pt>
                <c:pt idx="194">
                  <c:v>42807</c:v>
                </c:pt>
                <c:pt idx="195">
                  <c:v>42838</c:v>
                </c:pt>
                <c:pt idx="196">
                  <c:v>42868</c:v>
                </c:pt>
                <c:pt idx="197">
                  <c:v>42899</c:v>
                </c:pt>
                <c:pt idx="198">
                  <c:v>42929</c:v>
                </c:pt>
                <c:pt idx="199">
                  <c:v>42960</c:v>
                </c:pt>
                <c:pt idx="200">
                  <c:v>42991</c:v>
                </c:pt>
                <c:pt idx="201">
                  <c:v>43021</c:v>
                </c:pt>
                <c:pt idx="202">
                  <c:v>43052</c:v>
                </c:pt>
                <c:pt idx="203">
                  <c:v>43082</c:v>
                </c:pt>
                <c:pt idx="204">
                  <c:v>43113</c:v>
                </c:pt>
                <c:pt idx="205">
                  <c:v>43144</c:v>
                </c:pt>
                <c:pt idx="206">
                  <c:v>43172</c:v>
                </c:pt>
                <c:pt idx="207">
                  <c:v>43203</c:v>
                </c:pt>
                <c:pt idx="208">
                  <c:v>43233</c:v>
                </c:pt>
                <c:pt idx="209">
                  <c:v>43264</c:v>
                </c:pt>
                <c:pt idx="210">
                  <c:v>43294</c:v>
                </c:pt>
                <c:pt idx="211">
                  <c:v>43325</c:v>
                </c:pt>
                <c:pt idx="212">
                  <c:v>43356</c:v>
                </c:pt>
                <c:pt idx="213">
                  <c:v>43386</c:v>
                </c:pt>
                <c:pt idx="214">
                  <c:v>43417</c:v>
                </c:pt>
                <c:pt idx="215">
                  <c:v>43447</c:v>
                </c:pt>
                <c:pt idx="216">
                  <c:v>43478</c:v>
                </c:pt>
                <c:pt idx="217">
                  <c:v>43509</c:v>
                </c:pt>
                <c:pt idx="218">
                  <c:v>43537</c:v>
                </c:pt>
                <c:pt idx="219">
                  <c:v>43568</c:v>
                </c:pt>
                <c:pt idx="220">
                  <c:v>43598</c:v>
                </c:pt>
                <c:pt idx="221">
                  <c:v>43629</c:v>
                </c:pt>
                <c:pt idx="222">
                  <c:v>43659</c:v>
                </c:pt>
                <c:pt idx="223">
                  <c:v>43690</c:v>
                </c:pt>
                <c:pt idx="224">
                  <c:v>43721</c:v>
                </c:pt>
                <c:pt idx="225">
                  <c:v>43751</c:v>
                </c:pt>
                <c:pt idx="226">
                  <c:v>43782</c:v>
                </c:pt>
                <c:pt idx="227">
                  <c:v>43812</c:v>
                </c:pt>
                <c:pt idx="228">
                  <c:v>43843</c:v>
                </c:pt>
                <c:pt idx="229">
                  <c:v>43874</c:v>
                </c:pt>
                <c:pt idx="230">
                  <c:v>43903</c:v>
                </c:pt>
                <c:pt idx="231">
                  <c:v>43934</c:v>
                </c:pt>
                <c:pt idx="232">
                  <c:v>43964</c:v>
                </c:pt>
                <c:pt idx="233">
                  <c:v>43995</c:v>
                </c:pt>
                <c:pt idx="234">
                  <c:v>44025</c:v>
                </c:pt>
                <c:pt idx="235">
                  <c:v>44056</c:v>
                </c:pt>
                <c:pt idx="236">
                  <c:v>44087</c:v>
                </c:pt>
                <c:pt idx="237">
                  <c:v>44117</c:v>
                </c:pt>
                <c:pt idx="238">
                  <c:v>44148</c:v>
                </c:pt>
                <c:pt idx="239">
                  <c:v>44178</c:v>
                </c:pt>
                <c:pt idx="240">
                  <c:v>44209</c:v>
                </c:pt>
                <c:pt idx="241">
                  <c:v>44240</c:v>
                </c:pt>
                <c:pt idx="242">
                  <c:v>44268</c:v>
                </c:pt>
                <c:pt idx="243">
                  <c:v>44299</c:v>
                </c:pt>
                <c:pt idx="244">
                  <c:v>44329</c:v>
                </c:pt>
                <c:pt idx="245">
                  <c:v>44360</c:v>
                </c:pt>
                <c:pt idx="246">
                  <c:v>44390</c:v>
                </c:pt>
                <c:pt idx="247">
                  <c:v>44421</c:v>
                </c:pt>
                <c:pt idx="248">
                  <c:v>44452</c:v>
                </c:pt>
                <c:pt idx="249">
                  <c:v>44482</c:v>
                </c:pt>
              </c:numCache>
            </c:numRef>
          </c:cat>
          <c:val>
            <c:numRef>
              <c:f>Sheet1!$B$3:$B$252</c:f>
              <c:numCache>
                <c:formatCode>0.0%</c:formatCode>
                <c:ptCount val="250"/>
                <c:pt idx="0">
                  <c:v>4.0000000000000001E-3</c:v>
                </c:pt>
                <c:pt idx="1">
                  <c:v>2E-3</c:v>
                </c:pt>
                <c:pt idx="2">
                  <c:v>-4.0000000000000001E-3</c:v>
                </c:pt>
                <c:pt idx="3">
                  <c:v>-1E-3</c:v>
                </c:pt>
                <c:pt idx="4">
                  <c:v>1.2E-2</c:v>
                </c:pt>
                <c:pt idx="5">
                  <c:v>8.0000000000000002E-3</c:v>
                </c:pt>
                <c:pt idx="6">
                  <c:v>3.0000000000000001E-3</c:v>
                </c:pt>
                <c:pt idx="7">
                  <c:v>6.0000000000000001E-3</c:v>
                </c:pt>
                <c:pt idx="8">
                  <c:v>4.0000000000000001E-3</c:v>
                </c:pt>
                <c:pt idx="9">
                  <c:v>-4.0000000000000001E-3</c:v>
                </c:pt>
                <c:pt idx="10">
                  <c:v>-6.0000000000000001E-3</c:v>
                </c:pt>
                <c:pt idx="11">
                  <c:v>-9.0000000000000011E-3</c:v>
                </c:pt>
                <c:pt idx="12">
                  <c:v>-8.0000000000000002E-3</c:v>
                </c:pt>
                <c:pt idx="13">
                  <c:v>-1.2E-2</c:v>
                </c:pt>
                <c:pt idx="14">
                  <c:v>-6.0000000000000001E-3</c:v>
                </c:pt>
                <c:pt idx="15">
                  <c:v>-6.0000000000000001E-3</c:v>
                </c:pt>
                <c:pt idx="16">
                  <c:v>-1.6E-2</c:v>
                </c:pt>
                <c:pt idx="17">
                  <c:v>-1.4999999999999999E-2</c:v>
                </c:pt>
                <c:pt idx="18">
                  <c:v>-6.0000000000000001E-3</c:v>
                </c:pt>
                <c:pt idx="19">
                  <c:v>-4.0000000000000001E-3</c:v>
                </c:pt>
                <c:pt idx="20">
                  <c:v>-6.0000000000000001E-3</c:v>
                </c:pt>
                <c:pt idx="21">
                  <c:v>3.0000000000000001E-3</c:v>
                </c:pt>
                <c:pt idx="22">
                  <c:v>4.0000000000000001E-3</c:v>
                </c:pt>
                <c:pt idx="23">
                  <c:v>6.9999999999999993E-3</c:v>
                </c:pt>
                <c:pt idx="24">
                  <c:v>9.0000000000000011E-3</c:v>
                </c:pt>
                <c:pt idx="25">
                  <c:v>1.6E-2</c:v>
                </c:pt>
                <c:pt idx="26">
                  <c:v>1.4999999999999999E-2</c:v>
                </c:pt>
                <c:pt idx="27">
                  <c:v>1.2E-2</c:v>
                </c:pt>
                <c:pt idx="28">
                  <c:v>1.1000000000000001E-2</c:v>
                </c:pt>
                <c:pt idx="29">
                  <c:v>1.2E-2</c:v>
                </c:pt>
                <c:pt idx="30">
                  <c:v>1.4999999999999999E-2</c:v>
                </c:pt>
                <c:pt idx="31">
                  <c:v>1.4999999999999999E-2</c:v>
                </c:pt>
                <c:pt idx="32">
                  <c:v>2.4E-2</c:v>
                </c:pt>
                <c:pt idx="33">
                  <c:v>2.6000000000000002E-2</c:v>
                </c:pt>
                <c:pt idx="34">
                  <c:v>3.1E-2</c:v>
                </c:pt>
                <c:pt idx="35">
                  <c:v>0.03</c:v>
                </c:pt>
                <c:pt idx="36">
                  <c:v>3.6000000000000004E-2</c:v>
                </c:pt>
                <c:pt idx="37">
                  <c:v>4.2999999999999997E-2</c:v>
                </c:pt>
                <c:pt idx="38">
                  <c:v>5.5E-2</c:v>
                </c:pt>
                <c:pt idx="39">
                  <c:v>7.0999999999999994E-2</c:v>
                </c:pt>
                <c:pt idx="40">
                  <c:v>8.5999999999999993E-2</c:v>
                </c:pt>
                <c:pt idx="41">
                  <c:v>8.4000000000000005E-2</c:v>
                </c:pt>
                <c:pt idx="42">
                  <c:v>8.5000000000000006E-2</c:v>
                </c:pt>
                <c:pt idx="43">
                  <c:v>9.5000000000000001E-2</c:v>
                </c:pt>
                <c:pt idx="44">
                  <c:v>9.3000000000000013E-2</c:v>
                </c:pt>
                <c:pt idx="45">
                  <c:v>0.1</c:v>
                </c:pt>
                <c:pt idx="46">
                  <c:v>9.5000000000000001E-2</c:v>
                </c:pt>
                <c:pt idx="47">
                  <c:v>9.0999999999999998E-2</c:v>
                </c:pt>
                <c:pt idx="48">
                  <c:v>9.5000000000000001E-2</c:v>
                </c:pt>
                <c:pt idx="49">
                  <c:v>9.3000000000000013E-2</c:v>
                </c:pt>
                <c:pt idx="50">
                  <c:v>8.900000000000001E-2</c:v>
                </c:pt>
                <c:pt idx="51">
                  <c:v>7.8E-2</c:v>
                </c:pt>
                <c:pt idx="52">
                  <c:v>6.0999999999999999E-2</c:v>
                </c:pt>
                <c:pt idx="53">
                  <c:v>6.9000000000000006E-2</c:v>
                </c:pt>
                <c:pt idx="54">
                  <c:v>7.2999999999999995E-2</c:v>
                </c:pt>
                <c:pt idx="55">
                  <c:v>6.7000000000000004E-2</c:v>
                </c:pt>
                <c:pt idx="56">
                  <c:v>7.9000000000000001E-2</c:v>
                </c:pt>
                <c:pt idx="57">
                  <c:v>8.5999999999999993E-2</c:v>
                </c:pt>
                <c:pt idx="58">
                  <c:v>7.2000000000000008E-2</c:v>
                </c:pt>
                <c:pt idx="59">
                  <c:v>8.199999999999999E-2</c:v>
                </c:pt>
                <c:pt idx="60">
                  <c:v>8.4000000000000005E-2</c:v>
                </c:pt>
                <c:pt idx="61">
                  <c:v>7.2000000000000008E-2</c:v>
                </c:pt>
                <c:pt idx="62">
                  <c:v>7.0999999999999994E-2</c:v>
                </c:pt>
                <c:pt idx="63">
                  <c:v>8.1000000000000003E-2</c:v>
                </c:pt>
                <c:pt idx="64">
                  <c:v>9.4E-2</c:v>
                </c:pt>
                <c:pt idx="65">
                  <c:v>9.5000000000000001E-2</c:v>
                </c:pt>
                <c:pt idx="66">
                  <c:v>9.0999999999999998E-2</c:v>
                </c:pt>
                <c:pt idx="67">
                  <c:v>8.900000000000001E-2</c:v>
                </c:pt>
                <c:pt idx="68">
                  <c:v>5.5E-2</c:v>
                </c:pt>
                <c:pt idx="69">
                  <c:v>3.2000000000000001E-2</c:v>
                </c:pt>
                <c:pt idx="70">
                  <c:v>4.8000000000000001E-2</c:v>
                </c:pt>
                <c:pt idx="71">
                  <c:v>4.5999999999999999E-2</c:v>
                </c:pt>
                <c:pt idx="72">
                  <c:v>0.03</c:v>
                </c:pt>
                <c:pt idx="73">
                  <c:v>3.6000000000000004E-2</c:v>
                </c:pt>
                <c:pt idx="74">
                  <c:v>3.9E-2</c:v>
                </c:pt>
                <c:pt idx="75">
                  <c:v>3.5000000000000003E-2</c:v>
                </c:pt>
                <c:pt idx="76">
                  <c:v>3.3000000000000002E-2</c:v>
                </c:pt>
                <c:pt idx="77">
                  <c:v>2.5000000000000001E-2</c:v>
                </c:pt>
                <c:pt idx="78">
                  <c:v>2.7000000000000003E-2</c:v>
                </c:pt>
                <c:pt idx="79">
                  <c:v>1.6E-2</c:v>
                </c:pt>
                <c:pt idx="80">
                  <c:v>3.2000000000000001E-2</c:v>
                </c:pt>
                <c:pt idx="81">
                  <c:v>3.9E-2</c:v>
                </c:pt>
                <c:pt idx="82">
                  <c:v>5.5E-2</c:v>
                </c:pt>
                <c:pt idx="83">
                  <c:v>4.8000000000000001E-2</c:v>
                </c:pt>
                <c:pt idx="84">
                  <c:v>5.5E-2</c:v>
                </c:pt>
                <c:pt idx="85">
                  <c:v>5.5E-2</c:v>
                </c:pt>
                <c:pt idx="86">
                  <c:v>6.3E-2</c:v>
                </c:pt>
                <c:pt idx="87">
                  <c:v>6.7000000000000004E-2</c:v>
                </c:pt>
                <c:pt idx="88">
                  <c:v>8.3000000000000004E-2</c:v>
                </c:pt>
                <c:pt idx="89">
                  <c:v>0.10300000000000001</c:v>
                </c:pt>
                <c:pt idx="90">
                  <c:v>0.11900000000000001</c:v>
                </c:pt>
                <c:pt idx="91">
                  <c:v>0.125</c:v>
                </c:pt>
                <c:pt idx="92">
                  <c:v>0.129</c:v>
                </c:pt>
                <c:pt idx="93">
                  <c:v>9.9000000000000005E-2</c:v>
                </c:pt>
                <c:pt idx="94">
                  <c:v>0.05</c:v>
                </c:pt>
                <c:pt idx="95">
                  <c:v>2.7999999999999997E-2</c:v>
                </c:pt>
                <c:pt idx="96">
                  <c:v>2.2000000000000002E-2</c:v>
                </c:pt>
                <c:pt idx="97">
                  <c:v>4.0000000000000001E-3</c:v>
                </c:pt>
                <c:pt idx="98">
                  <c:v>-0.02</c:v>
                </c:pt>
                <c:pt idx="99">
                  <c:v>-3.3000000000000002E-2</c:v>
                </c:pt>
                <c:pt idx="100">
                  <c:v>-0.05</c:v>
                </c:pt>
                <c:pt idx="101">
                  <c:v>-6.0999999999999999E-2</c:v>
                </c:pt>
                <c:pt idx="102">
                  <c:v>-8.5000000000000006E-2</c:v>
                </c:pt>
                <c:pt idx="103">
                  <c:v>-7.400000000000001E-2</c:v>
                </c:pt>
                <c:pt idx="104">
                  <c:v>-8.1000000000000003E-2</c:v>
                </c:pt>
                <c:pt idx="105">
                  <c:v>-5.7999999999999996E-2</c:v>
                </c:pt>
                <c:pt idx="106">
                  <c:v>-2.2000000000000002E-2</c:v>
                </c:pt>
                <c:pt idx="107">
                  <c:v>4.0000000000000001E-3</c:v>
                </c:pt>
                <c:pt idx="108">
                  <c:v>1.8000000000000002E-2</c:v>
                </c:pt>
                <c:pt idx="109">
                  <c:v>2.7999999999999997E-2</c:v>
                </c:pt>
                <c:pt idx="110">
                  <c:v>4.7E-2</c:v>
                </c:pt>
                <c:pt idx="111">
                  <c:v>5.7999999999999996E-2</c:v>
                </c:pt>
                <c:pt idx="112">
                  <c:v>5.9000000000000004E-2</c:v>
                </c:pt>
                <c:pt idx="113">
                  <c:v>4.2000000000000003E-2</c:v>
                </c:pt>
                <c:pt idx="114">
                  <c:v>4.5999999999999999E-2</c:v>
                </c:pt>
                <c:pt idx="115">
                  <c:v>3.7999999999999999E-2</c:v>
                </c:pt>
                <c:pt idx="116">
                  <c:v>3.9E-2</c:v>
                </c:pt>
                <c:pt idx="117">
                  <c:v>4.9000000000000002E-2</c:v>
                </c:pt>
                <c:pt idx="118">
                  <c:v>4.7E-2</c:v>
                </c:pt>
                <c:pt idx="119">
                  <c:v>5.2999999999999999E-2</c:v>
                </c:pt>
                <c:pt idx="120">
                  <c:v>0.05</c:v>
                </c:pt>
                <c:pt idx="121">
                  <c:v>6.2E-2</c:v>
                </c:pt>
                <c:pt idx="122">
                  <c:v>7.0000000000000007E-2</c:v>
                </c:pt>
                <c:pt idx="123">
                  <c:v>7.2000000000000008E-2</c:v>
                </c:pt>
                <c:pt idx="124">
                  <c:v>7.4999999999999997E-2</c:v>
                </c:pt>
                <c:pt idx="125">
                  <c:v>8.3000000000000004E-2</c:v>
                </c:pt>
                <c:pt idx="126">
                  <c:v>0.09</c:v>
                </c:pt>
                <c:pt idx="127">
                  <c:v>7.9000000000000001E-2</c:v>
                </c:pt>
                <c:pt idx="128">
                  <c:v>8.3000000000000004E-2</c:v>
                </c:pt>
                <c:pt idx="129">
                  <c:v>6.9000000000000006E-2</c:v>
                </c:pt>
                <c:pt idx="130">
                  <c:v>6.3E-2</c:v>
                </c:pt>
                <c:pt idx="131">
                  <c:v>5.2000000000000005E-2</c:v>
                </c:pt>
                <c:pt idx="132">
                  <c:v>4.7E-2</c:v>
                </c:pt>
                <c:pt idx="133">
                  <c:v>4.2000000000000003E-2</c:v>
                </c:pt>
                <c:pt idx="134">
                  <c:v>3.4000000000000002E-2</c:v>
                </c:pt>
                <c:pt idx="135">
                  <c:v>2.4E-2</c:v>
                </c:pt>
                <c:pt idx="136">
                  <c:v>1.1000000000000001E-2</c:v>
                </c:pt>
                <c:pt idx="137">
                  <c:v>4.0000000000000001E-3</c:v>
                </c:pt>
                <c:pt idx="138">
                  <c:v>-5.0000000000000001E-3</c:v>
                </c:pt>
                <c:pt idx="139">
                  <c:v>1.1000000000000001E-2</c:v>
                </c:pt>
                <c:pt idx="140">
                  <c:v>1.7000000000000001E-2</c:v>
                </c:pt>
                <c:pt idx="141">
                  <c:v>0.02</c:v>
                </c:pt>
                <c:pt idx="142">
                  <c:v>1.1000000000000001E-2</c:v>
                </c:pt>
                <c:pt idx="143">
                  <c:v>1.3999999999999999E-2</c:v>
                </c:pt>
                <c:pt idx="144">
                  <c:v>1.3999999999999999E-2</c:v>
                </c:pt>
                <c:pt idx="145">
                  <c:v>2.1000000000000001E-2</c:v>
                </c:pt>
                <c:pt idx="146">
                  <c:v>9.0000000000000011E-3</c:v>
                </c:pt>
                <c:pt idx="147">
                  <c:v>5.0000000000000001E-3</c:v>
                </c:pt>
                <c:pt idx="148">
                  <c:v>8.0000000000000002E-3</c:v>
                </c:pt>
                <c:pt idx="149">
                  <c:v>1.3999999999999999E-2</c:v>
                </c:pt>
                <c:pt idx="150">
                  <c:v>1.8000000000000002E-2</c:v>
                </c:pt>
                <c:pt idx="151">
                  <c:v>1.3000000000000001E-2</c:v>
                </c:pt>
                <c:pt idx="152">
                  <c:v>4.0000000000000001E-3</c:v>
                </c:pt>
                <c:pt idx="153">
                  <c:v>4.0000000000000001E-3</c:v>
                </c:pt>
                <c:pt idx="154">
                  <c:v>0.01</c:v>
                </c:pt>
                <c:pt idx="155">
                  <c:v>1.3000000000000001E-2</c:v>
                </c:pt>
                <c:pt idx="156">
                  <c:v>1.3000000000000001E-2</c:v>
                </c:pt>
                <c:pt idx="157">
                  <c:v>6.9999999999999993E-3</c:v>
                </c:pt>
                <c:pt idx="158">
                  <c:v>1.2E-2</c:v>
                </c:pt>
                <c:pt idx="159">
                  <c:v>1.6E-2</c:v>
                </c:pt>
                <c:pt idx="160">
                  <c:v>1.8000000000000002E-2</c:v>
                </c:pt>
                <c:pt idx="161">
                  <c:v>1.9E-2</c:v>
                </c:pt>
                <c:pt idx="162">
                  <c:v>2.1000000000000001E-2</c:v>
                </c:pt>
                <c:pt idx="163">
                  <c:v>1.7000000000000001E-2</c:v>
                </c:pt>
                <c:pt idx="164">
                  <c:v>1.7000000000000001E-2</c:v>
                </c:pt>
                <c:pt idx="165">
                  <c:v>1.1000000000000001E-2</c:v>
                </c:pt>
                <c:pt idx="166">
                  <c:v>6.0000000000000001E-3</c:v>
                </c:pt>
                <c:pt idx="167">
                  <c:v>-9.0000000000000011E-3</c:v>
                </c:pt>
                <c:pt idx="168">
                  <c:v>-3.5000000000000003E-2</c:v>
                </c:pt>
                <c:pt idx="169">
                  <c:v>-3.7000000000000005E-2</c:v>
                </c:pt>
                <c:pt idx="170">
                  <c:v>-3.7000000000000005E-2</c:v>
                </c:pt>
                <c:pt idx="171">
                  <c:v>-0.04</c:v>
                </c:pt>
                <c:pt idx="172">
                  <c:v>-2.8999999999999998E-2</c:v>
                </c:pt>
                <c:pt idx="173">
                  <c:v>-2.7999999999999997E-2</c:v>
                </c:pt>
                <c:pt idx="174">
                  <c:v>-3.1E-2</c:v>
                </c:pt>
                <c:pt idx="175">
                  <c:v>-3.9E-2</c:v>
                </c:pt>
                <c:pt idx="176">
                  <c:v>-5.2000000000000005E-2</c:v>
                </c:pt>
                <c:pt idx="177">
                  <c:v>-4.5999999999999999E-2</c:v>
                </c:pt>
                <c:pt idx="178">
                  <c:v>-4.2999999999999997E-2</c:v>
                </c:pt>
                <c:pt idx="179">
                  <c:v>-0.04</c:v>
                </c:pt>
                <c:pt idx="180">
                  <c:v>-2.7000000000000003E-2</c:v>
                </c:pt>
                <c:pt idx="181">
                  <c:v>-3.7000000000000005E-2</c:v>
                </c:pt>
                <c:pt idx="182">
                  <c:v>-3.7000000000000005E-2</c:v>
                </c:pt>
                <c:pt idx="183">
                  <c:v>-2.8999999999999998E-2</c:v>
                </c:pt>
                <c:pt idx="184">
                  <c:v>-3.2000000000000001E-2</c:v>
                </c:pt>
                <c:pt idx="185">
                  <c:v>-2.5000000000000001E-2</c:v>
                </c:pt>
                <c:pt idx="186">
                  <c:v>-2.3E-2</c:v>
                </c:pt>
                <c:pt idx="187">
                  <c:v>-1.7000000000000001E-2</c:v>
                </c:pt>
                <c:pt idx="188">
                  <c:v>0</c:v>
                </c:pt>
                <c:pt idx="189">
                  <c:v>4.0000000000000001E-3</c:v>
                </c:pt>
                <c:pt idx="190">
                  <c:v>4.0000000000000001E-3</c:v>
                </c:pt>
                <c:pt idx="191">
                  <c:v>0.02</c:v>
                </c:pt>
                <c:pt idx="192">
                  <c:v>3.9E-2</c:v>
                </c:pt>
                <c:pt idx="193">
                  <c:v>0.05</c:v>
                </c:pt>
                <c:pt idx="194">
                  <c:v>4.4999999999999998E-2</c:v>
                </c:pt>
                <c:pt idx="195">
                  <c:v>4.4999999999999998E-2</c:v>
                </c:pt>
                <c:pt idx="196">
                  <c:v>3.5000000000000003E-2</c:v>
                </c:pt>
                <c:pt idx="197">
                  <c:v>2.6000000000000002E-2</c:v>
                </c:pt>
                <c:pt idx="198">
                  <c:v>2.6000000000000002E-2</c:v>
                </c:pt>
                <c:pt idx="199">
                  <c:v>3.6000000000000004E-2</c:v>
                </c:pt>
                <c:pt idx="200">
                  <c:v>4.4000000000000004E-2</c:v>
                </c:pt>
                <c:pt idx="201">
                  <c:v>4.2999999999999997E-2</c:v>
                </c:pt>
                <c:pt idx="202">
                  <c:v>5.4000000000000006E-2</c:v>
                </c:pt>
                <c:pt idx="203">
                  <c:v>0.05</c:v>
                </c:pt>
                <c:pt idx="204">
                  <c:v>4.9000000000000002E-2</c:v>
                </c:pt>
                <c:pt idx="205">
                  <c:v>5.2000000000000005E-2</c:v>
                </c:pt>
                <c:pt idx="206">
                  <c:v>0.06</c:v>
                </c:pt>
                <c:pt idx="207">
                  <c:v>6.3E-2</c:v>
                </c:pt>
                <c:pt idx="208">
                  <c:v>8.5000000000000006E-2</c:v>
                </c:pt>
                <c:pt idx="209">
                  <c:v>9.0999999999999998E-2</c:v>
                </c:pt>
                <c:pt idx="210">
                  <c:v>9.1999999999999998E-2</c:v>
                </c:pt>
                <c:pt idx="211">
                  <c:v>8.1000000000000003E-2</c:v>
                </c:pt>
                <c:pt idx="212">
                  <c:v>7.2999999999999995E-2</c:v>
                </c:pt>
                <c:pt idx="213">
                  <c:v>7.8E-2</c:v>
                </c:pt>
                <c:pt idx="214">
                  <c:v>5.5E-2</c:v>
                </c:pt>
                <c:pt idx="215">
                  <c:v>3.5000000000000003E-2</c:v>
                </c:pt>
                <c:pt idx="216">
                  <c:v>1.7000000000000001E-2</c:v>
                </c:pt>
                <c:pt idx="217">
                  <c:v>1.9E-2</c:v>
                </c:pt>
                <c:pt idx="218">
                  <c:v>2.2000000000000002E-2</c:v>
                </c:pt>
                <c:pt idx="219">
                  <c:v>2.4E-2</c:v>
                </c:pt>
                <c:pt idx="220">
                  <c:v>6.0000000000000001E-3</c:v>
                </c:pt>
                <c:pt idx="221">
                  <c:v>-1.3999999999999999E-2</c:v>
                </c:pt>
                <c:pt idx="222">
                  <c:v>-6.0000000000000001E-3</c:v>
                </c:pt>
                <c:pt idx="223">
                  <c:v>-1.3000000000000001E-2</c:v>
                </c:pt>
                <c:pt idx="224">
                  <c:v>-1.9E-2</c:v>
                </c:pt>
                <c:pt idx="225">
                  <c:v>-2.3E-2</c:v>
                </c:pt>
                <c:pt idx="226">
                  <c:v>-1.1000000000000001E-2</c:v>
                </c:pt>
                <c:pt idx="227">
                  <c:v>8.0000000000000002E-3</c:v>
                </c:pt>
                <c:pt idx="228">
                  <c:v>1.9E-2</c:v>
                </c:pt>
                <c:pt idx="229">
                  <c:v>4.0000000000000001E-3</c:v>
                </c:pt>
                <c:pt idx="230">
                  <c:v>-2.2000000000000002E-2</c:v>
                </c:pt>
                <c:pt idx="231">
                  <c:v>-7.5999999999999998E-2</c:v>
                </c:pt>
                <c:pt idx="232">
                  <c:v>-7.2000000000000008E-2</c:v>
                </c:pt>
                <c:pt idx="233">
                  <c:v>-3.7000000000000005E-2</c:v>
                </c:pt>
                <c:pt idx="234">
                  <c:v>-2.5000000000000001E-2</c:v>
                </c:pt>
                <c:pt idx="235">
                  <c:v>-3.0000000000000001E-3</c:v>
                </c:pt>
                <c:pt idx="236">
                  <c:v>1.2E-2</c:v>
                </c:pt>
                <c:pt idx="237">
                  <c:v>9.0000000000000011E-3</c:v>
                </c:pt>
                <c:pt idx="238">
                  <c:v>9.0000000000000011E-3</c:v>
                </c:pt>
                <c:pt idx="239">
                  <c:v>2.6000000000000002E-2</c:v>
                </c:pt>
                <c:pt idx="240">
                  <c:v>4.9000000000000002E-2</c:v>
                </c:pt>
                <c:pt idx="241">
                  <c:v>8.1000000000000003E-2</c:v>
                </c:pt>
                <c:pt idx="242">
                  <c:v>0.13400000000000001</c:v>
                </c:pt>
                <c:pt idx="243">
                  <c:v>0.20899999999999999</c:v>
                </c:pt>
                <c:pt idx="244">
                  <c:v>0.249</c:v>
                </c:pt>
                <c:pt idx="245">
                  <c:v>0.25</c:v>
                </c:pt>
                <c:pt idx="246">
                  <c:v>0.23100000000000001</c:v>
                </c:pt>
                <c:pt idx="247">
                  <c:v>0.20800000000000002</c:v>
                </c:pt>
                <c:pt idx="248">
                  <c:v>0.18899999999999997</c:v>
                </c:pt>
                <c:pt idx="249">
                  <c:v>0.21100000000000002</c:v>
                </c:pt>
              </c:numCache>
            </c:numRef>
          </c:val>
          <c:extLst>
            <c:ext xmlns:c16="http://schemas.microsoft.com/office/drawing/2014/chart" uri="{C3380CC4-5D6E-409C-BE32-E72D297353CC}">
              <c16:uniqueId val="{00000000-1108-234F-BA5C-DBAAA7B936EF}"/>
            </c:ext>
          </c:extLst>
        </c:ser>
        <c:dLbls>
          <c:showLegendKey val="0"/>
          <c:showVal val="0"/>
          <c:showCatName val="0"/>
          <c:showSerName val="0"/>
          <c:showPercent val="0"/>
          <c:showBubbleSize val="0"/>
        </c:dLbls>
        <c:gapWidth val="150"/>
        <c:shape val="box"/>
        <c:axId val="-2058706360"/>
        <c:axId val="-2058432520"/>
        <c:axId val="0"/>
      </c:bar3DChart>
      <c:dateAx>
        <c:axId val="-2058706360"/>
        <c:scaling>
          <c:orientation val="minMax"/>
          <c:min val="37165"/>
        </c:scaling>
        <c:delete val="0"/>
        <c:axPos val="b"/>
        <c:numFmt formatCode="mmm\-yy" sourceLinked="1"/>
        <c:majorTickMark val="out"/>
        <c:minorTickMark val="none"/>
        <c:tickLblPos val="low"/>
        <c:crossAx val="-2058432520"/>
        <c:crosses val="autoZero"/>
        <c:auto val="1"/>
        <c:lblOffset val="100"/>
        <c:baseTimeUnit val="months"/>
        <c:majorUnit val="6"/>
        <c:majorTimeUnit val="months"/>
      </c:dateAx>
      <c:valAx>
        <c:axId val="-2058432520"/>
        <c:scaling>
          <c:orientation val="minMax"/>
          <c:max val="0.27"/>
          <c:min val="-0.1"/>
        </c:scaling>
        <c:delete val="0"/>
        <c:axPos val="l"/>
        <c:title>
          <c:tx>
            <c:rich>
              <a:bodyPr rot="-5400000" vert="horz"/>
              <a:lstStyle/>
              <a:p>
                <a:pPr>
                  <a:defRPr/>
                </a:pPr>
                <a:r>
                  <a:rPr lang="en-US" dirty="0"/>
                  <a:t>12-Month % Change</a:t>
                </a:r>
              </a:p>
            </c:rich>
          </c:tx>
          <c:layout>
            <c:manualLayout>
              <c:xMode val="edge"/>
              <c:yMode val="edge"/>
              <c:x val="5.8151793525809299E-3"/>
              <c:y val="0.24894539821866499"/>
            </c:manualLayout>
          </c:layout>
          <c:overlay val="0"/>
        </c:title>
        <c:numFmt formatCode="0%" sourceLinked="0"/>
        <c:majorTickMark val="out"/>
        <c:minorTickMark val="none"/>
        <c:tickLblPos val="nextTo"/>
        <c:crossAx val="-2058706360"/>
        <c:crosses val="autoZero"/>
        <c:crossBetween val="between"/>
      </c:valAx>
    </c:plotArea>
    <c:plotVisOnly val="1"/>
    <c:dispBlanksAs val="gap"/>
    <c:showDLblsOverMax val="0"/>
  </c:chart>
  <c:txPr>
    <a:bodyPr/>
    <a:lstStyle/>
    <a:p>
      <a:pPr>
        <a:defRPr sz="1800">
          <a:latin typeface="Constantia" charset="0"/>
          <a:ea typeface="Constantia" charset="0"/>
          <a:cs typeface="Constantia" charset="0"/>
        </a:defRPr>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ln>
          <a:noFill/>
        </a:ln>
      </c:spPr>
    </c:floor>
    <c:sideWall>
      <c:thickness val="0"/>
    </c:sideWall>
    <c:backWall>
      <c:thickness val="0"/>
    </c:backWall>
    <c:plotArea>
      <c:layout>
        <c:manualLayout>
          <c:layoutTarget val="inner"/>
          <c:xMode val="edge"/>
          <c:yMode val="edge"/>
          <c:x val="0.43145132426628491"/>
          <c:y val="0"/>
          <c:w val="0.51979067247275912"/>
          <c:h val="0.85956735940794304"/>
        </c:manualLayout>
      </c:layout>
      <c:bar3DChart>
        <c:barDir val="bar"/>
        <c:grouping val="clustered"/>
        <c:varyColors val="0"/>
        <c:ser>
          <c:idx val="0"/>
          <c:order val="0"/>
          <c:tx>
            <c:strRef>
              <c:f>Sheet1!$B$1</c:f>
              <c:strCache>
                <c:ptCount val="1"/>
                <c:pt idx="0">
                  <c:v>YOY % Change</c:v>
                </c:pt>
              </c:strCache>
            </c:strRef>
          </c:tx>
          <c:spPr>
            <a:solidFill>
              <a:srgbClr val="0070C0"/>
            </a:solidFill>
          </c:spPr>
          <c:invertIfNegative val="0"/>
          <c:dLbls>
            <c:dLbl>
              <c:idx val="0"/>
              <c:layout>
                <c:manualLayout>
                  <c:x val="-3.1565656565656565E-3"/>
                  <c:y val="2.354048964218455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706-4B42-9A1F-7BC9408D1121}"/>
                </c:ext>
              </c:extLst>
            </c:dLbl>
            <c:dLbl>
              <c:idx val="10"/>
              <c:layout>
                <c:manualLayout>
                  <c:x val="2.8037096688671493E-3"/>
                  <c:y val="-5.3946332237372852E-1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86C-CD4D-815F-8AC2EA49153E}"/>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Softwood Lumber</c:v>
                </c:pt>
                <c:pt idx="1">
                  <c:v>Plumbing Fixtures and Fittings</c:v>
                </c:pt>
                <c:pt idx="2">
                  <c:v>Concrete Products</c:v>
                </c:pt>
                <c:pt idx="3">
                  <c:v>Prepared Asphalt &amp; Tar Roofing/Siding Products</c:v>
                </c:pt>
                <c:pt idx="4">
                  <c:v>Nonferrous Wire and Cable</c:v>
                </c:pt>
                <c:pt idx="5">
                  <c:v>Fabricated Structural Metal Products</c:v>
                </c:pt>
                <c:pt idx="6">
                  <c:v>Iron and Steel</c:v>
                </c:pt>
                <c:pt idx="7">
                  <c:v>Crude Petroleum</c:v>
                </c:pt>
                <c:pt idx="8">
                  <c:v>Crude Energy Materials</c:v>
                </c:pt>
                <c:pt idx="9">
                  <c:v>Steel Mill Products</c:v>
                </c:pt>
                <c:pt idx="10">
                  <c:v>Natural Gas</c:v>
                </c:pt>
              </c:strCache>
            </c:strRef>
          </c:cat>
          <c:val>
            <c:numRef>
              <c:f>Sheet1!$B$2:$B$12</c:f>
              <c:numCache>
                <c:formatCode>0.0%</c:formatCode>
                <c:ptCount val="11"/>
                <c:pt idx="0">
                  <c:v>-0.19544956140350878</c:v>
                </c:pt>
                <c:pt idx="1">
                  <c:v>3.3149171270718147E-2</c:v>
                </c:pt>
                <c:pt idx="2">
                  <c:v>6.4642857142857224E-2</c:v>
                </c:pt>
                <c:pt idx="3">
                  <c:v>0.17694805194805197</c:v>
                </c:pt>
                <c:pt idx="4">
                  <c:v>0.31296807252660641</c:v>
                </c:pt>
                <c:pt idx="5">
                  <c:v>0.38839848675914257</c:v>
                </c:pt>
                <c:pt idx="6">
                  <c:v>1.0154291224686594</c:v>
                </c:pt>
                <c:pt idx="7">
                  <c:v>1.1692607003891049</c:v>
                </c:pt>
                <c:pt idx="8">
                  <c:v>1.3562152133580705</c:v>
                </c:pt>
                <c:pt idx="9">
                  <c:v>1.4160664819944602</c:v>
                </c:pt>
                <c:pt idx="10">
                  <c:v>2.3125</c:v>
                </c:pt>
              </c:numCache>
            </c:numRef>
          </c:val>
          <c:extLst>
            <c:ext xmlns:c16="http://schemas.microsoft.com/office/drawing/2014/chart" uri="{C3380CC4-5D6E-409C-BE32-E72D297353CC}">
              <c16:uniqueId val="{00000001-E9B1-F84C-B6AB-64CAB736B0E9}"/>
            </c:ext>
          </c:extLst>
        </c:ser>
        <c:dLbls>
          <c:showLegendKey val="0"/>
          <c:showVal val="1"/>
          <c:showCatName val="0"/>
          <c:showSerName val="0"/>
          <c:showPercent val="0"/>
          <c:showBubbleSize val="0"/>
        </c:dLbls>
        <c:gapWidth val="150"/>
        <c:shape val="box"/>
        <c:axId val="-1988241384"/>
        <c:axId val="-1988251080"/>
        <c:axId val="0"/>
      </c:bar3DChart>
      <c:catAx>
        <c:axId val="-1988241384"/>
        <c:scaling>
          <c:orientation val="minMax"/>
        </c:scaling>
        <c:delete val="0"/>
        <c:axPos val="l"/>
        <c:numFmt formatCode="General" sourceLinked="0"/>
        <c:majorTickMark val="out"/>
        <c:minorTickMark val="none"/>
        <c:tickLblPos val="low"/>
        <c:spPr>
          <a:ln>
            <a:solidFill>
              <a:schemeClr val="bg1">
                <a:lumMod val="85000"/>
              </a:schemeClr>
            </a:solidFill>
          </a:ln>
        </c:spPr>
        <c:crossAx val="-1988251080"/>
        <c:crosses val="autoZero"/>
        <c:auto val="1"/>
        <c:lblAlgn val="ctr"/>
        <c:lblOffset val="100"/>
        <c:noMultiLvlLbl val="0"/>
      </c:catAx>
      <c:valAx>
        <c:axId val="-1988251080"/>
        <c:scaling>
          <c:orientation val="minMax"/>
          <c:max val="2.5"/>
          <c:min val="-0.5"/>
        </c:scaling>
        <c:delete val="0"/>
        <c:axPos val="b"/>
        <c:title>
          <c:tx>
            <c:rich>
              <a:bodyPr/>
              <a:lstStyle/>
              <a:p>
                <a:pPr>
                  <a:defRPr/>
                </a:pPr>
                <a:r>
                  <a:rPr lang="en-US" dirty="0"/>
                  <a:t>12-Month % Change</a:t>
                </a:r>
              </a:p>
            </c:rich>
          </c:tx>
          <c:layout>
            <c:manualLayout>
              <c:xMode val="edge"/>
              <c:yMode val="edge"/>
              <c:x val="0.62244392746361299"/>
              <c:y val="0.93613945578231295"/>
            </c:manualLayout>
          </c:layout>
          <c:overlay val="0"/>
        </c:title>
        <c:numFmt formatCode="0%" sourceLinked="0"/>
        <c:majorTickMark val="out"/>
        <c:minorTickMark val="none"/>
        <c:tickLblPos val="nextTo"/>
        <c:crossAx val="-1988241384"/>
        <c:crosses val="autoZero"/>
        <c:crossBetween val="between"/>
        <c:majorUnit val="0.5"/>
      </c:valAx>
    </c:plotArea>
    <c:plotVisOnly val="1"/>
    <c:dispBlanksAs val="gap"/>
    <c:showDLblsOverMax val="0"/>
  </c:chart>
  <c:txPr>
    <a:bodyPr/>
    <a:lstStyle/>
    <a:p>
      <a:pPr>
        <a:defRPr sz="1800">
          <a:latin typeface="Constantia" charset="0"/>
          <a:ea typeface="Constantia" charset="0"/>
          <a:cs typeface="Constantia"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solidFill>
                <a:latin typeface="Constantia" panose="02030602050306030303" pitchFamily="18" charset="0"/>
                <a:ea typeface="+mn-ea"/>
                <a:cs typeface="+mn-cs"/>
              </a:defRPr>
            </a:pPr>
            <a:r>
              <a:rPr lang="en-US" dirty="0"/>
              <a:t>February 2020 v. October 2021</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solidFill>
              <a:latin typeface="Constantia" panose="02030602050306030303" pitchFamily="18" charset="0"/>
              <a:ea typeface="+mn-ea"/>
              <a:cs typeface="+mn-cs"/>
            </a:defRPr>
          </a:pPr>
          <a:endParaRPr lang="en-US"/>
        </a:p>
      </c:txPr>
    </c:title>
    <c:autoTitleDeleted val="0"/>
    <c:plotArea>
      <c:layout/>
      <c:barChart>
        <c:barDir val="col"/>
        <c:grouping val="clustered"/>
        <c:varyColors val="0"/>
        <c:ser>
          <c:idx val="0"/>
          <c:order val="0"/>
          <c:tx>
            <c:strRef>
              <c:f>Sheet1!$B$1</c:f>
              <c:strCache>
                <c:ptCount val="1"/>
                <c:pt idx="0">
                  <c:v>Feb. 2020 v. Current Month</c:v>
                </c:pt>
              </c:strCache>
            </c:strRef>
          </c:tx>
          <c:spPr>
            <a:solidFill>
              <a:srgbClr val="00009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onstantia" panose="02030602050306030303" pitchFamily="18"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Northeast</c:v>
                </c:pt>
                <c:pt idx="1">
                  <c:v>West</c:v>
                </c:pt>
                <c:pt idx="2">
                  <c:v>South</c:v>
                </c:pt>
                <c:pt idx="3">
                  <c:v>Midwest</c:v>
                </c:pt>
              </c:strCache>
            </c:strRef>
          </c:cat>
          <c:val>
            <c:numRef>
              <c:f>Sheet1!$B$2:$B$5</c:f>
              <c:numCache>
                <c:formatCode>0.0%</c:formatCode>
                <c:ptCount val="4"/>
                <c:pt idx="0">
                  <c:v>0.14080944350758862</c:v>
                </c:pt>
                <c:pt idx="1">
                  <c:v>0.1388429752066116</c:v>
                </c:pt>
                <c:pt idx="2">
                  <c:v>0.1187446988973706</c:v>
                </c:pt>
                <c:pt idx="3">
                  <c:v>0.10957722174288165</c:v>
                </c:pt>
              </c:numCache>
            </c:numRef>
          </c:val>
          <c:extLst>
            <c:ext xmlns:c16="http://schemas.microsoft.com/office/drawing/2014/chart" uri="{C3380CC4-5D6E-409C-BE32-E72D297353CC}">
              <c16:uniqueId val="{00000000-722A-FB43-AED9-BB0AFB76C828}"/>
            </c:ext>
          </c:extLst>
        </c:ser>
        <c:dLbls>
          <c:showLegendKey val="0"/>
          <c:showVal val="0"/>
          <c:showCatName val="0"/>
          <c:showSerName val="0"/>
          <c:showPercent val="0"/>
          <c:showBubbleSize val="0"/>
        </c:dLbls>
        <c:gapWidth val="219"/>
        <c:overlap val="-27"/>
        <c:axId val="1902692479"/>
        <c:axId val="1902802015"/>
      </c:barChart>
      <c:catAx>
        <c:axId val="19026924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Constantia" panose="02030602050306030303" pitchFamily="18" charset="0"/>
                <a:ea typeface="+mn-ea"/>
                <a:cs typeface="+mn-cs"/>
              </a:defRPr>
            </a:pPr>
            <a:endParaRPr lang="en-US"/>
          </a:p>
        </c:txPr>
        <c:crossAx val="1902802015"/>
        <c:crosses val="autoZero"/>
        <c:auto val="1"/>
        <c:lblAlgn val="ctr"/>
        <c:lblOffset val="100"/>
        <c:noMultiLvlLbl val="0"/>
      </c:catAx>
      <c:valAx>
        <c:axId val="1902802015"/>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Constantia" panose="02030602050306030303" pitchFamily="18" charset="0"/>
                <a:ea typeface="+mn-ea"/>
                <a:cs typeface="+mn-cs"/>
              </a:defRPr>
            </a:pPr>
            <a:endParaRPr lang="en-US"/>
          </a:p>
        </c:txPr>
        <c:crossAx val="19026924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latin typeface="Constantia" panose="02030602050306030303" pitchFamily="18"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4410028765343694E-2"/>
          <c:y val="8.1811092516489048E-2"/>
          <c:w val="0.92138121702590203"/>
          <c:h val="0.76841638958394243"/>
        </c:manualLayout>
      </c:layout>
      <c:bar3DChart>
        <c:barDir val="col"/>
        <c:grouping val="stacked"/>
        <c:varyColors val="0"/>
        <c:ser>
          <c:idx val="0"/>
          <c:order val="0"/>
          <c:tx>
            <c:strRef>
              <c:f>Sheet1!$B$5</c:f>
              <c:strCache>
                <c:ptCount val="1"/>
                <c:pt idx="0">
                  <c:v>Private</c:v>
                </c:pt>
              </c:strCache>
            </c:strRef>
          </c:tx>
          <c:spPr>
            <a:solidFill>
              <a:srgbClr val="011893"/>
            </a:solidFill>
            <a:ln>
              <a:noFill/>
            </a:ln>
            <a:effectLst/>
            <a:sp3d/>
          </c:spPr>
          <c:invertIfNegative val="0"/>
          <c:cat>
            <c:numRef>
              <c:f>Sheet1!$A$6:$A$195</c:f>
              <c:numCache>
                <c:formatCode>mmm\-yy</c:formatCode>
                <c:ptCount val="190"/>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numCache>
            </c:numRef>
          </c:cat>
          <c:val>
            <c:numRef>
              <c:f>Sheet1!$B$6:$B$195</c:f>
              <c:numCache>
                <c:formatCode>"$"#,##0</c:formatCode>
                <c:ptCount val="190"/>
                <c:pt idx="0">
                  <c:v>277343</c:v>
                </c:pt>
                <c:pt idx="1">
                  <c:v>280283</c:v>
                </c:pt>
                <c:pt idx="2">
                  <c:v>285365</c:v>
                </c:pt>
                <c:pt idx="3">
                  <c:v>287651</c:v>
                </c:pt>
                <c:pt idx="4">
                  <c:v>292927</c:v>
                </c:pt>
                <c:pt idx="5">
                  <c:v>299334</c:v>
                </c:pt>
                <c:pt idx="6">
                  <c:v>301402</c:v>
                </c:pt>
                <c:pt idx="7">
                  <c:v>306563</c:v>
                </c:pt>
                <c:pt idx="8">
                  <c:v>307094</c:v>
                </c:pt>
                <c:pt idx="9">
                  <c:v>304567</c:v>
                </c:pt>
                <c:pt idx="10">
                  <c:v>312164</c:v>
                </c:pt>
                <c:pt idx="11">
                  <c:v>320162</c:v>
                </c:pt>
                <c:pt idx="12">
                  <c:v>320249</c:v>
                </c:pt>
                <c:pt idx="13">
                  <c:v>332339</c:v>
                </c:pt>
                <c:pt idx="14">
                  <c:v>340354</c:v>
                </c:pt>
                <c:pt idx="15">
                  <c:v>345178</c:v>
                </c:pt>
                <c:pt idx="16">
                  <c:v>358048</c:v>
                </c:pt>
                <c:pt idx="17">
                  <c:v>369495</c:v>
                </c:pt>
                <c:pt idx="18">
                  <c:v>370632</c:v>
                </c:pt>
                <c:pt idx="19">
                  <c:v>384672</c:v>
                </c:pt>
                <c:pt idx="20">
                  <c:v>395532</c:v>
                </c:pt>
                <c:pt idx="21">
                  <c:v>408729</c:v>
                </c:pt>
                <c:pt idx="22">
                  <c:v>402136</c:v>
                </c:pt>
                <c:pt idx="23">
                  <c:v>401961</c:v>
                </c:pt>
                <c:pt idx="24">
                  <c:v>414958</c:v>
                </c:pt>
                <c:pt idx="25">
                  <c:v>411129</c:v>
                </c:pt>
                <c:pt idx="26">
                  <c:v>406437</c:v>
                </c:pt>
                <c:pt idx="27">
                  <c:v>411413</c:v>
                </c:pt>
                <c:pt idx="28">
                  <c:v>414316</c:v>
                </c:pt>
                <c:pt idx="29">
                  <c:v>408045</c:v>
                </c:pt>
                <c:pt idx="30">
                  <c:v>411470</c:v>
                </c:pt>
                <c:pt idx="31">
                  <c:v>403794</c:v>
                </c:pt>
                <c:pt idx="32">
                  <c:v>410624</c:v>
                </c:pt>
                <c:pt idx="33">
                  <c:v>412323</c:v>
                </c:pt>
                <c:pt idx="34">
                  <c:v>405596</c:v>
                </c:pt>
                <c:pt idx="35">
                  <c:v>393186</c:v>
                </c:pt>
                <c:pt idx="36">
                  <c:v>381677</c:v>
                </c:pt>
                <c:pt idx="37">
                  <c:v>382404</c:v>
                </c:pt>
                <c:pt idx="38">
                  <c:v>383667</c:v>
                </c:pt>
                <c:pt idx="39">
                  <c:v>369627</c:v>
                </c:pt>
                <c:pt idx="40">
                  <c:v>365757</c:v>
                </c:pt>
                <c:pt idx="41">
                  <c:v>354227</c:v>
                </c:pt>
                <c:pt idx="42">
                  <c:v>344704</c:v>
                </c:pt>
                <c:pt idx="43">
                  <c:v>334891</c:v>
                </c:pt>
                <c:pt idx="44">
                  <c:v>322235</c:v>
                </c:pt>
                <c:pt idx="45">
                  <c:v>308583</c:v>
                </c:pt>
                <c:pt idx="46">
                  <c:v>299917</c:v>
                </c:pt>
                <c:pt idx="47">
                  <c:v>286479</c:v>
                </c:pt>
                <c:pt idx="48">
                  <c:v>268992</c:v>
                </c:pt>
                <c:pt idx="49">
                  <c:v>267569</c:v>
                </c:pt>
                <c:pt idx="50">
                  <c:v>267614</c:v>
                </c:pt>
                <c:pt idx="51">
                  <c:v>267185</c:v>
                </c:pt>
                <c:pt idx="52">
                  <c:v>264485</c:v>
                </c:pt>
                <c:pt idx="53">
                  <c:v>264369</c:v>
                </c:pt>
                <c:pt idx="54">
                  <c:v>252883</c:v>
                </c:pt>
                <c:pt idx="55">
                  <c:v>255187</c:v>
                </c:pt>
                <c:pt idx="56">
                  <c:v>253420</c:v>
                </c:pt>
                <c:pt idx="57">
                  <c:v>257733</c:v>
                </c:pt>
                <c:pt idx="58">
                  <c:v>265154</c:v>
                </c:pt>
                <c:pt idx="59">
                  <c:v>257397</c:v>
                </c:pt>
                <c:pt idx="60">
                  <c:v>225709</c:v>
                </c:pt>
                <c:pt idx="61">
                  <c:v>229621</c:v>
                </c:pt>
                <c:pt idx="62">
                  <c:v>237178</c:v>
                </c:pt>
                <c:pt idx="63">
                  <c:v>239923</c:v>
                </c:pt>
                <c:pt idx="64">
                  <c:v>246937</c:v>
                </c:pt>
                <c:pt idx="65">
                  <c:v>262949</c:v>
                </c:pt>
                <c:pt idx="66">
                  <c:v>262747</c:v>
                </c:pt>
                <c:pt idx="67">
                  <c:v>272384</c:v>
                </c:pt>
                <c:pt idx="68">
                  <c:v>273972</c:v>
                </c:pt>
                <c:pt idx="69">
                  <c:v>270982</c:v>
                </c:pt>
                <c:pt idx="70">
                  <c:v>277776</c:v>
                </c:pt>
                <c:pt idx="71">
                  <c:v>284011</c:v>
                </c:pt>
                <c:pt idx="72">
                  <c:v>293950</c:v>
                </c:pt>
                <c:pt idx="73">
                  <c:v>294111</c:v>
                </c:pt>
                <c:pt idx="74">
                  <c:v>297053</c:v>
                </c:pt>
                <c:pt idx="75">
                  <c:v>304401</c:v>
                </c:pt>
                <c:pt idx="76">
                  <c:v>305582</c:v>
                </c:pt>
                <c:pt idx="77">
                  <c:v>302591</c:v>
                </c:pt>
                <c:pt idx="78">
                  <c:v>304534</c:v>
                </c:pt>
                <c:pt idx="79">
                  <c:v>302812</c:v>
                </c:pt>
                <c:pt idx="80">
                  <c:v>305507</c:v>
                </c:pt>
                <c:pt idx="81">
                  <c:v>306335</c:v>
                </c:pt>
                <c:pt idx="82">
                  <c:v>301430</c:v>
                </c:pt>
                <c:pt idx="83">
                  <c:v>304580</c:v>
                </c:pt>
                <c:pt idx="84">
                  <c:v>292746</c:v>
                </c:pt>
                <c:pt idx="85">
                  <c:v>292424</c:v>
                </c:pt>
                <c:pt idx="86">
                  <c:v>290250</c:v>
                </c:pt>
                <c:pt idx="87">
                  <c:v>293188</c:v>
                </c:pt>
                <c:pt idx="88">
                  <c:v>297883</c:v>
                </c:pt>
                <c:pt idx="89">
                  <c:v>302661</c:v>
                </c:pt>
                <c:pt idx="90">
                  <c:v>316339</c:v>
                </c:pt>
                <c:pt idx="91">
                  <c:v>319524</c:v>
                </c:pt>
                <c:pt idx="92">
                  <c:v>325461</c:v>
                </c:pt>
                <c:pt idx="93">
                  <c:v>333928</c:v>
                </c:pt>
                <c:pt idx="94">
                  <c:v>340714</c:v>
                </c:pt>
                <c:pt idx="95">
                  <c:v>348710</c:v>
                </c:pt>
                <c:pt idx="96">
                  <c:v>353903</c:v>
                </c:pt>
                <c:pt idx="97">
                  <c:v>359437</c:v>
                </c:pt>
                <c:pt idx="98">
                  <c:v>355615</c:v>
                </c:pt>
                <c:pt idx="99">
                  <c:v>360049</c:v>
                </c:pt>
                <c:pt idx="100">
                  <c:v>356841</c:v>
                </c:pt>
                <c:pt idx="101">
                  <c:v>360030</c:v>
                </c:pt>
                <c:pt idx="102">
                  <c:v>359951</c:v>
                </c:pt>
                <c:pt idx="103">
                  <c:v>360732</c:v>
                </c:pt>
                <c:pt idx="104">
                  <c:v>363100</c:v>
                </c:pt>
                <c:pt idx="105">
                  <c:v>373536</c:v>
                </c:pt>
                <c:pt idx="106">
                  <c:v>373100</c:v>
                </c:pt>
                <c:pt idx="107">
                  <c:v>370648</c:v>
                </c:pt>
                <c:pt idx="108">
                  <c:v>382055</c:v>
                </c:pt>
                <c:pt idx="109">
                  <c:v>388502</c:v>
                </c:pt>
                <c:pt idx="110">
                  <c:v>400451</c:v>
                </c:pt>
                <c:pt idx="111">
                  <c:v>415016</c:v>
                </c:pt>
                <c:pt idx="112">
                  <c:v>427500</c:v>
                </c:pt>
                <c:pt idx="113">
                  <c:v>433395</c:v>
                </c:pt>
                <c:pt idx="114">
                  <c:v>421865</c:v>
                </c:pt>
                <c:pt idx="115">
                  <c:v>425883</c:v>
                </c:pt>
                <c:pt idx="116">
                  <c:v>425801</c:v>
                </c:pt>
                <c:pt idx="117">
                  <c:v>419386</c:v>
                </c:pt>
                <c:pt idx="118">
                  <c:v>420334</c:v>
                </c:pt>
                <c:pt idx="119">
                  <c:v>414654</c:v>
                </c:pt>
                <c:pt idx="120">
                  <c:v>414134</c:v>
                </c:pt>
                <c:pt idx="121">
                  <c:v>420458</c:v>
                </c:pt>
                <c:pt idx="122">
                  <c:v>433085</c:v>
                </c:pt>
                <c:pt idx="123">
                  <c:v>435537</c:v>
                </c:pt>
                <c:pt idx="124">
                  <c:v>443754</c:v>
                </c:pt>
                <c:pt idx="125">
                  <c:v>452349</c:v>
                </c:pt>
                <c:pt idx="126">
                  <c:v>456046</c:v>
                </c:pt>
                <c:pt idx="127">
                  <c:v>457364</c:v>
                </c:pt>
                <c:pt idx="128">
                  <c:v>458953</c:v>
                </c:pt>
                <c:pt idx="129">
                  <c:v>453716</c:v>
                </c:pt>
                <c:pt idx="130">
                  <c:v>468705</c:v>
                </c:pt>
                <c:pt idx="131">
                  <c:v>468739</c:v>
                </c:pt>
                <c:pt idx="132">
                  <c:v>458822</c:v>
                </c:pt>
                <c:pt idx="133">
                  <c:v>450355</c:v>
                </c:pt>
                <c:pt idx="134">
                  <c:v>451060</c:v>
                </c:pt>
                <c:pt idx="135">
                  <c:v>448588</c:v>
                </c:pt>
                <c:pt idx="136">
                  <c:v>449812</c:v>
                </c:pt>
                <c:pt idx="137">
                  <c:v>444462</c:v>
                </c:pt>
                <c:pt idx="138">
                  <c:v>438535</c:v>
                </c:pt>
                <c:pt idx="139">
                  <c:v>436401</c:v>
                </c:pt>
                <c:pt idx="140">
                  <c:v>438373</c:v>
                </c:pt>
                <c:pt idx="141">
                  <c:v>439387</c:v>
                </c:pt>
                <c:pt idx="142">
                  <c:v>439051</c:v>
                </c:pt>
                <c:pt idx="143">
                  <c:v>444967</c:v>
                </c:pt>
                <c:pt idx="144">
                  <c:v>469639</c:v>
                </c:pt>
                <c:pt idx="145">
                  <c:v>480699</c:v>
                </c:pt>
                <c:pt idx="146">
                  <c:v>472716</c:v>
                </c:pt>
                <c:pt idx="147">
                  <c:v>473172</c:v>
                </c:pt>
                <c:pt idx="148">
                  <c:v>474349</c:v>
                </c:pt>
                <c:pt idx="149">
                  <c:v>462564</c:v>
                </c:pt>
                <c:pt idx="150">
                  <c:v>462554</c:v>
                </c:pt>
                <c:pt idx="151">
                  <c:v>465457</c:v>
                </c:pt>
                <c:pt idx="152">
                  <c:v>462496</c:v>
                </c:pt>
                <c:pt idx="153">
                  <c:v>459209</c:v>
                </c:pt>
                <c:pt idx="154">
                  <c:v>448823</c:v>
                </c:pt>
                <c:pt idx="155">
                  <c:v>458495</c:v>
                </c:pt>
                <c:pt idx="156">
                  <c:v>463513</c:v>
                </c:pt>
                <c:pt idx="157">
                  <c:v>469400</c:v>
                </c:pt>
                <c:pt idx="158">
                  <c:v>479943</c:v>
                </c:pt>
                <c:pt idx="159">
                  <c:v>482738</c:v>
                </c:pt>
                <c:pt idx="160">
                  <c:v>491227</c:v>
                </c:pt>
                <c:pt idx="161">
                  <c:v>500180</c:v>
                </c:pt>
                <c:pt idx="162">
                  <c:v>509511</c:v>
                </c:pt>
                <c:pt idx="163">
                  <c:v>516778</c:v>
                </c:pt>
                <c:pt idx="164">
                  <c:v>516755</c:v>
                </c:pt>
                <c:pt idx="165">
                  <c:v>519535</c:v>
                </c:pt>
                <c:pt idx="166">
                  <c:v>526675</c:v>
                </c:pt>
                <c:pt idx="167">
                  <c:v>520012</c:v>
                </c:pt>
                <c:pt idx="168">
                  <c:v>526954</c:v>
                </c:pt>
                <c:pt idx="169">
                  <c:v>520487</c:v>
                </c:pt>
                <c:pt idx="170">
                  <c:v>514802</c:v>
                </c:pt>
                <c:pt idx="171">
                  <c:v>488521</c:v>
                </c:pt>
                <c:pt idx="172">
                  <c:v>479172</c:v>
                </c:pt>
                <c:pt idx="173">
                  <c:v>480422</c:v>
                </c:pt>
                <c:pt idx="174">
                  <c:v>475021</c:v>
                </c:pt>
                <c:pt idx="175">
                  <c:v>466127</c:v>
                </c:pt>
                <c:pt idx="176">
                  <c:v>458779</c:v>
                </c:pt>
                <c:pt idx="177">
                  <c:v>456022</c:v>
                </c:pt>
                <c:pt idx="178">
                  <c:v>447290</c:v>
                </c:pt>
                <c:pt idx="179">
                  <c:v>442157</c:v>
                </c:pt>
                <c:pt idx="180">
                  <c:v>463398</c:v>
                </c:pt>
                <c:pt idx="181">
                  <c:v>458375</c:v>
                </c:pt>
                <c:pt idx="182">
                  <c:v>458674</c:v>
                </c:pt>
                <c:pt idx="183">
                  <c:v>456963</c:v>
                </c:pt>
                <c:pt idx="184">
                  <c:v>460209</c:v>
                </c:pt>
                <c:pt idx="185">
                  <c:v>459990</c:v>
                </c:pt>
                <c:pt idx="186">
                  <c:v>463419</c:v>
                </c:pt>
                <c:pt idx="187">
                  <c:v>469126</c:v>
                </c:pt>
                <c:pt idx="188">
                  <c:v>469351</c:v>
                </c:pt>
                <c:pt idx="189">
                  <c:v>470283</c:v>
                </c:pt>
              </c:numCache>
            </c:numRef>
          </c:val>
          <c:extLst>
            <c:ext xmlns:c16="http://schemas.microsoft.com/office/drawing/2014/chart" uri="{C3380CC4-5D6E-409C-BE32-E72D297353CC}">
              <c16:uniqueId val="{00000000-CC45-204E-A7E6-E001C0660DB4}"/>
            </c:ext>
          </c:extLst>
        </c:ser>
        <c:ser>
          <c:idx val="1"/>
          <c:order val="1"/>
          <c:tx>
            <c:strRef>
              <c:f>Sheet1!$C$5</c:f>
              <c:strCache>
                <c:ptCount val="1"/>
                <c:pt idx="0">
                  <c:v>Public</c:v>
                </c:pt>
              </c:strCache>
            </c:strRef>
          </c:tx>
          <c:spPr>
            <a:solidFill>
              <a:srgbClr val="00B0F0"/>
            </a:solidFill>
            <a:ln>
              <a:noFill/>
            </a:ln>
            <a:effectLst/>
            <a:sp3d/>
          </c:spPr>
          <c:invertIfNegative val="0"/>
          <c:cat>
            <c:numRef>
              <c:f>Sheet1!$A$6:$A$195</c:f>
              <c:numCache>
                <c:formatCode>mmm\-yy</c:formatCode>
                <c:ptCount val="190"/>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numCache>
            </c:numRef>
          </c:cat>
          <c:val>
            <c:numRef>
              <c:f>Sheet1!$C$6:$C$195</c:f>
              <c:numCache>
                <c:formatCode>"$"#,##0</c:formatCode>
                <c:ptCount val="190"/>
                <c:pt idx="0">
                  <c:v>237035</c:v>
                </c:pt>
                <c:pt idx="1">
                  <c:v>240874</c:v>
                </c:pt>
                <c:pt idx="2">
                  <c:v>245347</c:v>
                </c:pt>
                <c:pt idx="3">
                  <c:v>248746</c:v>
                </c:pt>
                <c:pt idx="4">
                  <c:v>247605</c:v>
                </c:pt>
                <c:pt idx="5">
                  <c:v>251575</c:v>
                </c:pt>
                <c:pt idx="6">
                  <c:v>252504</c:v>
                </c:pt>
                <c:pt idx="7">
                  <c:v>249155</c:v>
                </c:pt>
                <c:pt idx="8">
                  <c:v>248906</c:v>
                </c:pt>
                <c:pt idx="9">
                  <c:v>250595</c:v>
                </c:pt>
                <c:pt idx="10">
                  <c:v>254286</c:v>
                </c:pt>
                <c:pt idx="11">
                  <c:v>263503</c:v>
                </c:pt>
                <c:pt idx="12">
                  <c:v>273573</c:v>
                </c:pt>
                <c:pt idx="13">
                  <c:v>268434</c:v>
                </c:pt>
                <c:pt idx="14">
                  <c:v>271615</c:v>
                </c:pt>
                <c:pt idx="15">
                  <c:v>274663</c:v>
                </c:pt>
                <c:pt idx="16">
                  <c:v>282034</c:v>
                </c:pt>
                <c:pt idx="17">
                  <c:v>280492</c:v>
                </c:pt>
                <c:pt idx="18">
                  <c:v>281330</c:v>
                </c:pt>
                <c:pt idx="19">
                  <c:v>285589</c:v>
                </c:pt>
                <c:pt idx="20">
                  <c:v>290053</c:v>
                </c:pt>
                <c:pt idx="21">
                  <c:v>288717</c:v>
                </c:pt>
                <c:pt idx="22">
                  <c:v>291628</c:v>
                </c:pt>
                <c:pt idx="23">
                  <c:v>289482</c:v>
                </c:pt>
                <c:pt idx="24">
                  <c:v>286970</c:v>
                </c:pt>
                <c:pt idx="25">
                  <c:v>292327</c:v>
                </c:pt>
                <c:pt idx="26">
                  <c:v>299540</c:v>
                </c:pt>
                <c:pt idx="27">
                  <c:v>297038</c:v>
                </c:pt>
                <c:pt idx="28">
                  <c:v>297896</c:v>
                </c:pt>
                <c:pt idx="29">
                  <c:v>300053</c:v>
                </c:pt>
                <c:pt idx="30">
                  <c:v>302727</c:v>
                </c:pt>
                <c:pt idx="31">
                  <c:v>305899</c:v>
                </c:pt>
                <c:pt idx="32">
                  <c:v>300748</c:v>
                </c:pt>
                <c:pt idx="33">
                  <c:v>306812</c:v>
                </c:pt>
                <c:pt idx="34">
                  <c:v>309153</c:v>
                </c:pt>
                <c:pt idx="35">
                  <c:v>304622</c:v>
                </c:pt>
                <c:pt idx="36">
                  <c:v>301899</c:v>
                </c:pt>
                <c:pt idx="37">
                  <c:v>313191</c:v>
                </c:pt>
                <c:pt idx="38">
                  <c:v>317598</c:v>
                </c:pt>
                <c:pt idx="39">
                  <c:v>311619</c:v>
                </c:pt>
                <c:pt idx="40">
                  <c:v>309864</c:v>
                </c:pt>
                <c:pt idx="41">
                  <c:v>313078</c:v>
                </c:pt>
                <c:pt idx="42">
                  <c:v>314092</c:v>
                </c:pt>
                <c:pt idx="43">
                  <c:v>306447</c:v>
                </c:pt>
                <c:pt idx="44">
                  <c:v>302497</c:v>
                </c:pt>
                <c:pt idx="45">
                  <c:v>299576</c:v>
                </c:pt>
                <c:pt idx="46">
                  <c:v>294604</c:v>
                </c:pt>
                <c:pt idx="47">
                  <c:v>291538</c:v>
                </c:pt>
                <c:pt idx="48">
                  <c:v>289442</c:v>
                </c:pt>
                <c:pt idx="49">
                  <c:v>283667</c:v>
                </c:pt>
                <c:pt idx="50">
                  <c:v>291016</c:v>
                </c:pt>
                <c:pt idx="51">
                  <c:v>297886</c:v>
                </c:pt>
                <c:pt idx="52">
                  <c:v>295941</c:v>
                </c:pt>
                <c:pt idx="53">
                  <c:v>296372</c:v>
                </c:pt>
                <c:pt idx="54">
                  <c:v>291847</c:v>
                </c:pt>
                <c:pt idx="55">
                  <c:v>297476</c:v>
                </c:pt>
                <c:pt idx="56">
                  <c:v>305293</c:v>
                </c:pt>
                <c:pt idx="57">
                  <c:v>295659</c:v>
                </c:pt>
                <c:pt idx="58">
                  <c:v>290189</c:v>
                </c:pt>
                <c:pt idx="59">
                  <c:v>283069</c:v>
                </c:pt>
                <c:pt idx="60">
                  <c:v>283290</c:v>
                </c:pt>
                <c:pt idx="61">
                  <c:v>278996</c:v>
                </c:pt>
                <c:pt idx="62">
                  <c:v>280800</c:v>
                </c:pt>
                <c:pt idx="63">
                  <c:v>275618</c:v>
                </c:pt>
                <c:pt idx="64">
                  <c:v>273685</c:v>
                </c:pt>
                <c:pt idx="65">
                  <c:v>275603</c:v>
                </c:pt>
                <c:pt idx="66">
                  <c:v>271897</c:v>
                </c:pt>
                <c:pt idx="67">
                  <c:v>279609</c:v>
                </c:pt>
                <c:pt idx="68">
                  <c:v>281396</c:v>
                </c:pt>
                <c:pt idx="69">
                  <c:v>277090</c:v>
                </c:pt>
                <c:pt idx="70">
                  <c:v>279873</c:v>
                </c:pt>
                <c:pt idx="71">
                  <c:v>282266</c:v>
                </c:pt>
                <c:pt idx="72">
                  <c:v>277437</c:v>
                </c:pt>
                <c:pt idx="73">
                  <c:v>276136</c:v>
                </c:pt>
                <c:pt idx="74">
                  <c:v>273573</c:v>
                </c:pt>
                <c:pt idx="75">
                  <c:v>272307</c:v>
                </c:pt>
                <c:pt idx="76">
                  <c:v>275512</c:v>
                </c:pt>
                <c:pt idx="77">
                  <c:v>279719</c:v>
                </c:pt>
                <c:pt idx="78">
                  <c:v>274693</c:v>
                </c:pt>
                <c:pt idx="79">
                  <c:v>274448</c:v>
                </c:pt>
                <c:pt idx="80">
                  <c:v>269006</c:v>
                </c:pt>
                <c:pt idx="81">
                  <c:v>268831</c:v>
                </c:pt>
                <c:pt idx="82">
                  <c:v>267800</c:v>
                </c:pt>
                <c:pt idx="83">
                  <c:v>262124</c:v>
                </c:pt>
                <c:pt idx="84">
                  <c:v>260083</c:v>
                </c:pt>
                <c:pt idx="85">
                  <c:v>266526</c:v>
                </c:pt>
                <c:pt idx="86">
                  <c:v>255552</c:v>
                </c:pt>
                <c:pt idx="87">
                  <c:v>263771</c:v>
                </c:pt>
                <c:pt idx="88">
                  <c:v>262950</c:v>
                </c:pt>
                <c:pt idx="89">
                  <c:v>266026</c:v>
                </c:pt>
                <c:pt idx="90">
                  <c:v>267144</c:v>
                </c:pt>
                <c:pt idx="91">
                  <c:v>267995</c:v>
                </c:pt>
                <c:pt idx="92">
                  <c:v>267333</c:v>
                </c:pt>
                <c:pt idx="93">
                  <c:v>265538</c:v>
                </c:pt>
                <c:pt idx="94">
                  <c:v>264436</c:v>
                </c:pt>
                <c:pt idx="95">
                  <c:v>264407</c:v>
                </c:pt>
                <c:pt idx="96">
                  <c:v>259332</c:v>
                </c:pt>
                <c:pt idx="97">
                  <c:v>259309</c:v>
                </c:pt>
                <c:pt idx="98">
                  <c:v>261315</c:v>
                </c:pt>
                <c:pt idx="99">
                  <c:v>266791</c:v>
                </c:pt>
                <c:pt idx="100">
                  <c:v>268891</c:v>
                </c:pt>
                <c:pt idx="101">
                  <c:v>268746</c:v>
                </c:pt>
                <c:pt idx="102">
                  <c:v>277289</c:v>
                </c:pt>
                <c:pt idx="103">
                  <c:v>276372</c:v>
                </c:pt>
                <c:pt idx="104">
                  <c:v>271427</c:v>
                </c:pt>
                <c:pt idx="105">
                  <c:v>281451</c:v>
                </c:pt>
                <c:pt idx="106">
                  <c:v>274922</c:v>
                </c:pt>
                <c:pt idx="107">
                  <c:v>278868</c:v>
                </c:pt>
                <c:pt idx="108">
                  <c:v>274462</c:v>
                </c:pt>
                <c:pt idx="109">
                  <c:v>273872</c:v>
                </c:pt>
                <c:pt idx="110">
                  <c:v>276668</c:v>
                </c:pt>
                <c:pt idx="111">
                  <c:v>284759</c:v>
                </c:pt>
                <c:pt idx="112">
                  <c:v>286481</c:v>
                </c:pt>
                <c:pt idx="113">
                  <c:v>294297</c:v>
                </c:pt>
                <c:pt idx="114">
                  <c:v>292908</c:v>
                </c:pt>
                <c:pt idx="115">
                  <c:v>299096</c:v>
                </c:pt>
                <c:pt idx="116">
                  <c:v>291593</c:v>
                </c:pt>
                <c:pt idx="117">
                  <c:v>285691</c:v>
                </c:pt>
                <c:pt idx="118">
                  <c:v>281271</c:v>
                </c:pt>
                <c:pt idx="119">
                  <c:v>290595</c:v>
                </c:pt>
                <c:pt idx="120">
                  <c:v>297102</c:v>
                </c:pt>
                <c:pt idx="121">
                  <c:v>294535</c:v>
                </c:pt>
                <c:pt idx="122">
                  <c:v>294448</c:v>
                </c:pt>
                <c:pt idx="123">
                  <c:v>289660</c:v>
                </c:pt>
                <c:pt idx="124">
                  <c:v>286029</c:v>
                </c:pt>
                <c:pt idx="125">
                  <c:v>294424</c:v>
                </c:pt>
                <c:pt idx="126">
                  <c:v>285602</c:v>
                </c:pt>
                <c:pt idx="127">
                  <c:v>284543</c:v>
                </c:pt>
                <c:pt idx="128">
                  <c:v>290123</c:v>
                </c:pt>
                <c:pt idx="129">
                  <c:v>291284</c:v>
                </c:pt>
                <c:pt idx="130">
                  <c:v>294083</c:v>
                </c:pt>
                <c:pt idx="131">
                  <c:v>290136</c:v>
                </c:pt>
                <c:pt idx="132">
                  <c:v>281120</c:v>
                </c:pt>
                <c:pt idx="133">
                  <c:v>290002</c:v>
                </c:pt>
                <c:pt idx="134">
                  <c:v>290839</c:v>
                </c:pt>
                <c:pt idx="135">
                  <c:v>284627</c:v>
                </c:pt>
                <c:pt idx="136">
                  <c:v>292849</c:v>
                </c:pt>
                <c:pt idx="137">
                  <c:v>289228</c:v>
                </c:pt>
                <c:pt idx="138">
                  <c:v>288977</c:v>
                </c:pt>
                <c:pt idx="139">
                  <c:v>287462</c:v>
                </c:pt>
                <c:pt idx="140">
                  <c:v>289643</c:v>
                </c:pt>
                <c:pt idx="141">
                  <c:v>296224</c:v>
                </c:pt>
                <c:pt idx="142">
                  <c:v>296089</c:v>
                </c:pt>
                <c:pt idx="143">
                  <c:v>295230</c:v>
                </c:pt>
                <c:pt idx="144">
                  <c:v>293540</c:v>
                </c:pt>
                <c:pt idx="145">
                  <c:v>295191</c:v>
                </c:pt>
                <c:pt idx="146">
                  <c:v>299430</c:v>
                </c:pt>
                <c:pt idx="147">
                  <c:v>304182</c:v>
                </c:pt>
                <c:pt idx="148">
                  <c:v>305870</c:v>
                </c:pt>
                <c:pt idx="149">
                  <c:v>306510</c:v>
                </c:pt>
                <c:pt idx="150">
                  <c:v>307613</c:v>
                </c:pt>
                <c:pt idx="151">
                  <c:v>314202</c:v>
                </c:pt>
                <c:pt idx="152">
                  <c:v>303553</c:v>
                </c:pt>
                <c:pt idx="153">
                  <c:v>305306</c:v>
                </c:pt>
                <c:pt idx="154">
                  <c:v>301902</c:v>
                </c:pt>
                <c:pt idx="155">
                  <c:v>304576</c:v>
                </c:pt>
                <c:pt idx="156">
                  <c:v>315390</c:v>
                </c:pt>
                <c:pt idx="157">
                  <c:v>326213</c:v>
                </c:pt>
                <c:pt idx="158">
                  <c:v>327891</c:v>
                </c:pt>
                <c:pt idx="159">
                  <c:v>347041</c:v>
                </c:pt>
                <c:pt idx="160">
                  <c:v>338404</c:v>
                </c:pt>
                <c:pt idx="161">
                  <c:v>336781</c:v>
                </c:pt>
                <c:pt idx="162">
                  <c:v>341026</c:v>
                </c:pt>
                <c:pt idx="163">
                  <c:v>338736</c:v>
                </c:pt>
                <c:pt idx="164">
                  <c:v>343932</c:v>
                </c:pt>
                <c:pt idx="165">
                  <c:v>341154</c:v>
                </c:pt>
                <c:pt idx="166">
                  <c:v>343508</c:v>
                </c:pt>
                <c:pt idx="167">
                  <c:v>348840</c:v>
                </c:pt>
                <c:pt idx="168">
                  <c:v>358734</c:v>
                </c:pt>
                <c:pt idx="169">
                  <c:v>362246</c:v>
                </c:pt>
                <c:pt idx="170">
                  <c:v>365675</c:v>
                </c:pt>
                <c:pt idx="171">
                  <c:v>357575</c:v>
                </c:pt>
                <c:pt idx="172">
                  <c:v>365345</c:v>
                </c:pt>
                <c:pt idx="173">
                  <c:v>354933</c:v>
                </c:pt>
                <c:pt idx="174">
                  <c:v>346434</c:v>
                </c:pt>
                <c:pt idx="175">
                  <c:v>346844</c:v>
                </c:pt>
                <c:pt idx="176">
                  <c:v>342873</c:v>
                </c:pt>
                <c:pt idx="177">
                  <c:v>342535</c:v>
                </c:pt>
                <c:pt idx="178">
                  <c:v>346116</c:v>
                </c:pt>
                <c:pt idx="179">
                  <c:v>348035</c:v>
                </c:pt>
                <c:pt idx="180">
                  <c:v>345640</c:v>
                </c:pt>
                <c:pt idx="181">
                  <c:v>336594</c:v>
                </c:pt>
                <c:pt idx="182">
                  <c:v>335743</c:v>
                </c:pt>
                <c:pt idx="183">
                  <c:v>334996</c:v>
                </c:pt>
                <c:pt idx="184">
                  <c:v>332033</c:v>
                </c:pt>
                <c:pt idx="185">
                  <c:v>329449</c:v>
                </c:pt>
                <c:pt idx="186">
                  <c:v>332677</c:v>
                </c:pt>
                <c:pt idx="187">
                  <c:v>338070</c:v>
                </c:pt>
                <c:pt idx="188">
                  <c:v>337928</c:v>
                </c:pt>
                <c:pt idx="189">
                  <c:v>343886</c:v>
                </c:pt>
              </c:numCache>
            </c:numRef>
          </c:val>
          <c:extLst>
            <c:ext xmlns:c16="http://schemas.microsoft.com/office/drawing/2014/chart" uri="{C3380CC4-5D6E-409C-BE32-E72D297353CC}">
              <c16:uniqueId val="{00000001-CC45-204E-A7E6-E001C0660DB4}"/>
            </c:ext>
          </c:extLst>
        </c:ser>
        <c:dLbls>
          <c:showLegendKey val="0"/>
          <c:showVal val="0"/>
          <c:showCatName val="0"/>
          <c:showSerName val="0"/>
          <c:showPercent val="0"/>
          <c:showBubbleSize val="0"/>
        </c:dLbls>
        <c:gapWidth val="150"/>
        <c:shape val="box"/>
        <c:axId val="377282808"/>
        <c:axId val="377281240"/>
        <c:axId val="0"/>
      </c:bar3DChart>
      <c:dateAx>
        <c:axId val="377282808"/>
        <c:scaling>
          <c:orientation val="minMax"/>
          <c:min val="38991"/>
        </c:scaling>
        <c:delete val="0"/>
        <c:axPos val="b"/>
        <c:numFmt formatCode="mmm\-yy" sourceLinked="1"/>
        <c:majorTickMark val="out"/>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onstantia" panose="02030602050306030303" pitchFamily="18" charset="0"/>
                <a:ea typeface="+mn-ea"/>
                <a:cs typeface="+mn-cs"/>
              </a:defRPr>
            </a:pPr>
            <a:endParaRPr lang="en-US"/>
          </a:p>
        </c:txPr>
        <c:crossAx val="377281240"/>
        <c:crosses val="autoZero"/>
        <c:auto val="1"/>
        <c:lblOffset val="100"/>
        <c:baseTimeUnit val="months"/>
        <c:majorUnit val="3"/>
        <c:majorTimeUnit val="months"/>
      </c:dateAx>
      <c:valAx>
        <c:axId val="377281240"/>
        <c:scaling>
          <c:orientation val="minMax"/>
        </c:scaling>
        <c:delete val="0"/>
        <c:axPos val="l"/>
        <c:numFmt formatCode="&quot;$&quot;#,##0" sourceLinked="1"/>
        <c:majorTickMark val="out"/>
        <c:minorTickMark val="none"/>
        <c:tickLblPos val="nextTo"/>
        <c:spPr>
          <a:noFill/>
          <a:ln>
            <a:solidFill>
              <a:schemeClr val="bg1">
                <a:lumMod val="50000"/>
              </a:schemeClr>
            </a:solidFill>
          </a:ln>
          <a:effectLst/>
        </c:spPr>
        <c:txPr>
          <a:bodyPr rot="-60000000" spcFirstLastPara="1" vertOverflow="ellipsis" vert="horz" wrap="square" anchor="ctr" anchorCtr="1"/>
          <a:lstStyle/>
          <a:p>
            <a:pPr>
              <a:defRPr sz="1400" b="0" i="0" u="none" strike="noStrike" kern="1200" baseline="0">
                <a:solidFill>
                  <a:schemeClr val="tx1"/>
                </a:solidFill>
                <a:latin typeface="Constantia" panose="02030602050306030303" pitchFamily="18" charset="0"/>
                <a:ea typeface="+mn-ea"/>
                <a:cs typeface="+mn-cs"/>
              </a:defRPr>
            </a:pPr>
            <a:endParaRPr lang="en-US"/>
          </a:p>
        </c:txPr>
        <c:crossAx val="377282808"/>
        <c:crosses val="autoZero"/>
        <c:crossBetween val="between"/>
        <c:dispUnits>
          <c:builtInUnit val="thousands"/>
          <c:dispUnitsLbl>
            <c:layout>
              <c:manualLayout>
                <c:xMode val="edge"/>
                <c:yMode val="edge"/>
                <c:x val="7.22720976165858E-3"/>
                <c:y val="0.31459955217462199"/>
              </c:manualLayout>
            </c:layout>
            <c:tx>
              <c:rich>
                <a:bodyPr rot="-5400000" spcFirstLastPara="1" vertOverflow="ellipsis" vert="horz" wrap="square" anchor="ctr" anchorCtr="1"/>
                <a:lstStyle/>
                <a:p>
                  <a:pPr>
                    <a:defRPr sz="1600" b="1" i="0" u="none" strike="noStrike" kern="1200" baseline="0">
                      <a:solidFill>
                        <a:schemeClr val="tx1"/>
                      </a:solidFill>
                      <a:latin typeface="Constantia" panose="02030602050306030303" pitchFamily="18" charset="0"/>
                      <a:ea typeface="+mn-ea"/>
                      <a:cs typeface="+mn-cs"/>
                    </a:defRPr>
                  </a:pPr>
                  <a:r>
                    <a:rPr lang="en-US" b="1"/>
                    <a:t>$ Billions (SAAR)</a:t>
                  </a:r>
                </a:p>
              </c:rich>
            </c:tx>
            <c:spPr>
              <a:noFill/>
              <a:ln>
                <a:noFill/>
              </a:ln>
              <a:effectLst/>
            </c:sp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latin typeface="Constantia" panose="02030602050306030303" pitchFamily="18" charset="0"/>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89105706010234"/>
          <c:y val="3.55191256830601E-2"/>
          <c:w val="0.64273086839523852"/>
          <c:h val="0.81825136612021798"/>
        </c:manualLayout>
      </c:layout>
      <c:barChart>
        <c:barDir val="bar"/>
        <c:grouping val="clustered"/>
        <c:varyColors val="0"/>
        <c:ser>
          <c:idx val="0"/>
          <c:order val="0"/>
          <c:tx>
            <c:strRef>
              <c:f>Sheet1!$B$2</c:f>
              <c:strCache>
                <c:ptCount val="1"/>
                <c:pt idx="0">
                  <c:v>Series 1</c:v>
                </c:pt>
              </c:strCache>
            </c:strRef>
          </c:tx>
          <c:spPr>
            <a:solidFill>
              <a:srgbClr val="FF9300"/>
            </a:solidFill>
          </c:spPr>
          <c:invertIfNegative val="0"/>
          <c:dLbls>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627-9444-8520-695C00C85B08}"/>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627-9444-8520-695C00C85B08}"/>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627-9444-8520-695C00C85B08}"/>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Sheet1!$A$3:$A$18</c:f>
              <c:strCache>
                <c:ptCount val="16"/>
                <c:pt idx="0">
                  <c:v>Manufacturing</c:v>
                </c:pt>
                <c:pt idx="1">
                  <c:v>Sewage and Waste Disposal</c:v>
                </c:pt>
                <c:pt idx="2">
                  <c:v>Religious</c:v>
                </c:pt>
                <c:pt idx="3">
                  <c:v>Conservation and Development</c:v>
                </c:pt>
                <c:pt idx="4">
                  <c:v>Highway and Street</c:v>
                </c:pt>
                <c:pt idx="5">
                  <c:v>Communication</c:v>
                </c:pt>
                <c:pt idx="6">
                  <c:v>Health Care</c:v>
                </c:pt>
                <c:pt idx="7">
                  <c:v>Power</c:v>
                </c:pt>
                <c:pt idx="8">
                  <c:v>Transportation</c:v>
                </c:pt>
                <c:pt idx="9">
                  <c:v>Educational</c:v>
                </c:pt>
                <c:pt idx="10">
                  <c:v>Commercial</c:v>
                </c:pt>
                <c:pt idx="11">
                  <c:v>Water Supply</c:v>
                </c:pt>
                <c:pt idx="12">
                  <c:v>Amusement and Recreation</c:v>
                </c:pt>
                <c:pt idx="13">
                  <c:v>Lodging</c:v>
                </c:pt>
                <c:pt idx="14">
                  <c:v>Office</c:v>
                </c:pt>
                <c:pt idx="15">
                  <c:v>Public Safety</c:v>
                </c:pt>
              </c:strCache>
            </c:strRef>
          </c:cat>
          <c:val>
            <c:numRef>
              <c:f>Sheet1!$B$3:$B$18</c:f>
              <c:numCache>
                <c:formatCode>0.0%</c:formatCode>
                <c:ptCount val="16"/>
                <c:pt idx="0">
                  <c:v>-5.0850823517730181E-2</c:v>
                </c:pt>
                <c:pt idx="1">
                  <c:v>6.7299079879488577E-2</c:v>
                </c:pt>
                <c:pt idx="2">
                  <c:v>0.11002949852507382</c:v>
                </c:pt>
                <c:pt idx="3">
                  <c:v>0.14373126873126862</c:v>
                </c:pt>
                <c:pt idx="4">
                  <c:v>0.2033428436117497</c:v>
                </c:pt>
                <c:pt idx="5">
                  <c:v>0.21436679098427103</c:v>
                </c:pt>
                <c:pt idx="6">
                  <c:v>0.23789591894030271</c:v>
                </c:pt>
                <c:pt idx="7">
                  <c:v>0.24883694325808414</c:v>
                </c:pt>
                <c:pt idx="8">
                  <c:v>0.37396680178446062</c:v>
                </c:pt>
                <c:pt idx="9">
                  <c:v>0.43126198549675521</c:v>
                </c:pt>
                <c:pt idx="10">
                  <c:v>0.47420625428566865</c:v>
                </c:pt>
                <c:pt idx="11">
                  <c:v>0.50109943806498891</c:v>
                </c:pt>
                <c:pt idx="12">
                  <c:v>0.59878851725046078</c:v>
                </c:pt>
                <c:pt idx="13">
                  <c:v>0.75178690800637638</c:v>
                </c:pt>
                <c:pt idx="14">
                  <c:v>0.81488755391250778</c:v>
                </c:pt>
                <c:pt idx="15">
                  <c:v>1.1387276389053431</c:v>
                </c:pt>
              </c:numCache>
            </c:numRef>
          </c:val>
          <c:extLst>
            <c:ext xmlns:c16="http://schemas.microsoft.com/office/drawing/2014/chart" uri="{C3380CC4-5D6E-409C-BE32-E72D297353CC}">
              <c16:uniqueId val="{00000003-4627-9444-8520-695C00C85B08}"/>
            </c:ext>
          </c:extLst>
        </c:ser>
        <c:dLbls>
          <c:showLegendKey val="0"/>
          <c:showVal val="0"/>
          <c:showCatName val="0"/>
          <c:showSerName val="0"/>
          <c:showPercent val="0"/>
          <c:showBubbleSize val="0"/>
        </c:dLbls>
        <c:gapWidth val="100"/>
        <c:axId val="-2083302792"/>
        <c:axId val="-2067091000"/>
      </c:barChart>
      <c:catAx>
        <c:axId val="-2083302792"/>
        <c:scaling>
          <c:orientation val="minMax"/>
        </c:scaling>
        <c:delete val="0"/>
        <c:axPos val="l"/>
        <c:numFmt formatCode="General" sourceLinked="0"/>
        <c:majorTickMark val="out"/>
        <c:minorTickMark val="none"/>
        <c:tickLblPos val="low"/>
        <c:crossAx val="-2067091000"/>
        <c:crosses val="autoZero"/>
        <c:auto val="1"/>
        <c:lblAlgn val="ctr"/>
        <c:lblOffset val="100"/>
        <c:tickLblSkip val="1"/>
        <c:noMultiLvlLbl val="0"/>
      </c:catAx>
      <c:valAx>
        <c:axId val="-2067091000"/>
        <c:scaling>
          <c:orientation val="minMax"/>
          <c:max val="1.2"/>
          <c:min val="-0.2"/>
        </c:scaling>
        <c:delete val="0"/>
        <c:axPos val="b"/>
        <c:title>
          <c:tx>
            <c:rich>
              <a:bodyPr/>
              <a:lstStyle/>
              <a:p>
                <a:pPr algn="ctr" rtl="0">
                  <a:defRPr/>
                </a:pPr>
                <a:r>
                  <a:rPr lang="en-US" dirty="0"/>
                  <a:t>5-Year % Change</a:t>
                </a:r>
              </a:p>
            </c:rich>
          </c:tx>
          <c:layout>
            <c:manualLayout>
              <c:xMode val="edge"/>
              <c:yMode val="edge"/>
              <c:x val="0.53800513717836596"/>
              <c:y val="0.93442622950819698"/>
            </c:manualLayout>
          </c:layout>
          <c:overlay val="0"/>
        </c:title>
        <c:numFmt formatCode="0%" sourceLinked="0"/>
        <c:majorTickMark val="out"/>
        <c:minorTickMark val="none"/>
        <c:tickLblPos val="nextTo"/>
        <c:crossAx val="-2083302792"/>
        <c:crosses val="autoZero"/>
        <c:crossBetween val="between"/>
        <c:majorUnit val="0.2"/>
      </c:valAx>
    </c:plotArea>
    <c:plotVisOnly val="1"/>
    <c:dispBlanksAs val="gap"/>
    <c:showDLblsOverMax val="0"/>
  </c:chart>
  <c:txPr>
    <a:bodyPr/>
    <a:lstStyle/>
    <a:p>
      <a:pPr>
        <a:defRPr sz="1800">
          <a:latin typeface="Constantia" charset="0"/>
          <a:ea typeface="Constantia" charset="0"/>
          <a:cs typeface="Constantia" charset="0"/>
        </a:defRPr>
      </a:pPr>
      <a:endParaRPr lang="en-US"/>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89105706010234"/>
          <c:y val="3.55191256830601E-2"/>
          <c:w val="0.62063490879927885"/>
          <c:h val="0.81825136612021798"/>
        </c:manualLayout>
      </c:layout>
      <c:barChart>
        <c:barDir val="bar"/>
        <c:grouping val="clustered"/>
        <c:varyColors val="0"/>
        <c:ser>
          <c:idx val="0"/>
          <c:order val="0"/>
          <c:tx>
            <c:strRef>
              <c:f>Sheet1!$B$2</c:f>
              <c:strCache>
                <c:ptCount val="1"/>
                <c:pt idx="0">
                  <c:v>Series 1</c:v>
                </c:pt>
              </c:strCache>
            </c:strRef>
          </c:tx>
          <c:spPr>
            <a:solidFill>
              <a:srgbClr val="C00000"/>
            </a:solidFill>
          </c:spPr>
          <c:invertIfNegative val="0"/>
          <c:dLbls>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627-9444-8520-695C00C85B08}"/>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627-9444-8520-695C00C85B08}"/>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627-9444-8520-695C00C85B08}"/>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Sheet1!$A$3:$A$18</c:f>
              <c:strCache>
                <c:ptCount val="16"/>
                <c:pt idx="0">
                  <c:v>Lodging</c:v>
                </c:pt>
                <c:pt idx="1">
                  <c:v>Public Safety</c:v>
                </c:pt>
                <c:pt idx="2">
                  <c:v>Religious</c:v>
                </c:pt>
                <c:pt idx="3">
                  <c:v>Amusement and Recreation</c:v>
                </c:pt>
                <c:pt idx="4">
                  <c:v>Power</c:v>
                </c:pt>
                <c:pt idx="5">
                  <c:v>Educational</c:v>
                </c:pt>
                <c:pt idx="6">
                  <c:v>Conservation and Development</c:v>
                </c:pt>
                <c:pt idx="7">
                  <c:v>Office</c:v>
                </c:pt>
                <c:pt idx="8">
                  <c:v>Transportation</c:v>
                </c:pt>
                <c:pt idx="9">
                  <c:v>Communication</c:v>
                </c:pt>
                <c:pt idx="10">
                  <c:v>Highway and Street</c:v>
                </c:pt>
                <c:pt idx="11">
                  <c:v>Commercial</c:v>
                </c:pt>
                <c:pt idx="12">
                  <c:v>Manufacturing</c:v>
                </c:pt>
                <c:pt idx="13">
                  <c:v>Health Care</c:v>
                </c:pt>
                <c:pt idx="14">
                  <c:v>Water Supply</c:v>
                </c:pt>
                <c:pt idx="15">
                  <c:v>Sewage and Waste Disposal</c:v>
                </c:pt>
              </c:strCache>
            </c:strRef>
          </c:cat>
          <c:val>
            <c:numRef>
              <c:f>Sheet1!$B$3:$B$18</c:f>
              <c:numCache>
                <c:formatCode>0.0%</c:formatCode>
                <c:ptCount val="16"/>
                <c:pt idx="0">
                  <c:v>-0.47632606334575978</c:v>
                </c:pt>
                <c:pt idx="1">
                  <c:v>-0.37057552761313906</c:v>
                </c:pt>
                <c:pt idx="2">
                  <c:v>-0.19771458942333242</c:v>
                </c:pt>
                <c:pt idx="3">
                  <c:v>-0.1407768589595757</c:v>
                </c:pt>
                <c:pt idx="4">
                  <c:v>-0.14001740484587555</c:v>
                </c:pt>
                <c:pt idx="5">
                  <c:v>-0.12682455035093476</c:v>
                </c:pt>
                <c:pt idx="6">
                  <c:v>-0.12315754995086803</c:v>
                </c:pt>
                <c:pt idx="7">
                  <c:v>-0.11277557342612832</c:v>
                </c:pt>
                <c:pt idx="8">
                  <c:v>-5.7768694476950211E-2</c:v>
                </c:pt>
                <c:pt idx="9">
                  <c:v>-2.599367961899679E-2</c:v>
                </c:pt>
                <c:pt idx="10">
                  <c:v>-1.2382771629054434E-2</c:v>
                </c:pt>
                <c:pt idx="11">
                  <c:v>1.0925296930099693E-2</c:v>
                </c:pt>
                <c:pt idx="12">
                  <c:v>3.8641594309028138E-2</c:v>
                </c:pt>
                <c:pt idx="13">
                  <c:v>3.8802523607273987E-2</c:v>
                </c:pt>
                <c:pt idx="14">
                  <c:v>5.2300347222222321E-2</c:v>
                </c:pt>
                <c:pt idx="15">
                  <c:v>8.8918558077436538E-2</c:v>
                </c:pt>
              </c:numCache>
            </c:numRef>
          </c:val>
          <c:extLst>
            <c:ext xmlns:c16="http://schemas.microsoft.com/office/drawing/2014/chart" uri="{C3380CC4-5D6E-409C-BE32-E72D297353CC}">
              <c16:uniqueId val="{00000003-4627-9444-8520-695C00C85B08}"/>
            </c:ext>
          </c:extLst>
        </c:ser>
        <c:dLbls>
          <c:showLegendKey val="0"/>
          <c:showVal val="0"/>
          <c:showCatName val="0"/>
          <c:showSerName val="0"/>
          <c:showPercent val="0"/>
          <c:showBubbleSize val="0"/>
        </c:dLbls>
        <c:gapWidth val="100"/>
        <c:axId val="-2083302792"/>
        <c:axId val="-2067091000"/>
      </c:barChart>
      <c:catAx>
        <c:axId val="-2083302792"/>
        <c:scaling>
          <c:orientation val="minMax"/>
        </c:scaling>
        <c:delete val="0"/>
        <c:axPos val="l"/>
        <c:numFmt formatCode="General" sourceLinked="0"/>
        <c:majorTickMark val="out"/>
        <c:minorTickMark val="none"/>
        <c:tickLblPos val="low"/>
        <c:crossAx val="-2067091000"/>
        <c:crosses val="autoZero"/>
        <c:auto val="1"/>
        <c:lblAlgn val="ctr"/>
        <c:lblOffset val="100"/>
        <c:tickLblSkip val="1"/>
        <c:noMultiLvlLbl val="0"/>
      </c:catAx>
      <c:valAx>
        <c:axId val="-2067091000"/>
        <c:scaling>
          <c:orientation val="minMax"/>
          <c:max val="0.1"/>
          <c:min val="-0.60000000000000009"/>
        </c:scaling>
        <c:delete val="0"/>
        <c:axPos val="b"/>
        <c:title>
          <c:tx>
            <c:rich>
              <a:bodyPr/>
              <a:lstStyle/>
              <a:p>
                <a:pPr algn="ctr" rtl="0">
                  <a:defRPr/>
                </a:pPr>
                <a:r>
                  <a:rPr lang="en-US" dirty="0"/>
                  <a:t>% Change</a:t>
                </a:r>
              </a:p>
            </c:rich>
          </c:tx>
          <c:layout>
            <c:manualLayout>
              <c:xMode val="edge"/>
              <c:yMode val="edge"/>
              <c:x val="0.53800513717836596"/>
              <c:y val="0.93442622950819698"/>
            </c:manualLayout>
          </c:layout>
          <c:overlay val="0"/>
        </c:title>
        <c:numFmt formatCode="0%" sourceLinked="0"/>
        <c:majorTickMark val="out"/>
        <c:minorTickMark val="none"/>
        <c:tickLblPos val="nextTo"/>
        <c:crossAx val="-2083302792"/>
        <c:crosses val="autoZero"/>
        <c:crossBetween val="between"/>
        <c:majorUnit val="0.1"/>
      </c:valAx>
    </c:plotArea>
    <c:plotVisOnly val="1"/>
    <c:dispBlanksAs val="gap"/>
    <c:showDLblsOverMax val="0"/>
  </c:chart>
  <c:txPr>
    <a:bodyPr/>
    <a:lstStyle/>
    <a:p>
      <a:pPr>
        <a:defRPr sz="1800">
          <a:latin typeface="Constantia" charset="0"/>
          <a:ea typeface="Constantia" charset="0"/>
          <a:cs typeface="Constantia" charset="0"/>
        </a:defRPr>
      </a:pPr>
      <a:endParaRPr lang="en-US"/>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81186868686871E-2"/>
          <c:y val="0.1143980905895535"/>
          <c:w val="0.89161405723905729"/>
          <c:h val="0.69352082086230449"/>
        </c:manualLayout>
      </c:layout>
      <c:barChart>
        <c:barDir val="col"/>
        <c:grouping val="clustered"/>
        <c:varyColors val="0"/>
        <c:ser>
          <c:idx val="0"/>
          <c:order val="0"/>
          <c:tx>
            <c:strRef>
              <c:f>Sheet1!$B$1</c:f>
              <c:strCache>
                <c:ptCount val="1"/>
                <c:pt idx="0">
                  <c:v> July 14, 2021</c:v>
                </c:pt>
              </c:strCache>
            </c:strRef>
          </c:tx>
          <c:spPr>
            <a:solidFill>
              <a:srgbClr val="0070C0"/>
            </a:solidFill>
            <a:ln>
              <a:noFill/>
            </a:ln>
            <a:effectLst/>
          </c:spPr>
          <c:invertIfNegative val="0"/>
          <c:dLbls>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5-9E10-0E4B-9AC8-2F8B511877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Substantially higher</c:v>
                </c:pt>
                <c:pt idx="1">
                  <c:v>Slightly higher</c:v>
                </c:pt>
                <c:pt idx="2">
                  <c:v>About the same</c:v>
                </c:pt>
                <c:pt idx="3">
                  <c:v>Slightly lower</c:v>
                </c:pt>
                <c:pt idx="4">
                  <c:v>Substantially lower</c:v>
                </c:pt>
              </c:strCache>
            </c:strRef>
          </c:cat>
          <c:val>
            <c:numRef>
              <c:f>Sheet1!$B$2:$B$6</c:f>
              <c:numCache>
                <c:formatCode>0%</c:formatCode>
                <c:ptCount val="5"/>
                <c:pt idx="0">
                  <c:v>0.1</c:v>
                </c:pt>
                <c:pt idx="1">
                  <c:v>0.42</c:v>
                </c:pt>
                <c:pt idx="2">
                  <c:v>0.33</c:v>
                </c:pt>
                <c:pt idx="3">
                  <c:v>0.14000000000000001</c:v>
                </c:pt>
                <c:pt idx="4">
                  <c:v>0.02</c:v>
                </c:pt>
              </c:numCache>
            </c:numRef>
          </c:val>
          <c:extLst>
            <c:ext xmlns:c16="http://schemas.microsoft.com/office/drawing/2014/chart" uri="{C3380CC4-5D6E-409C-BE32-E72D297353CC}">
              <c16:uniqueId val="{00000000-9E10-0E4B-9AC8-2F8B51187775}"/>
            </c:ext>
          </c:extLst>
        </c:ser>
        <c:ser>
          <c:idx val="1"/>
          <c:order val="1"/>
          <c:tx>
            <c:strRef>
              <c:f>Sheet1!$C$1</c:f>
              <c:strCache>
                <c:ptCount val="1"/>
                <c:pt idx="0">
                  <c:v>Sept. 29, 2021</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Substantially higher</c:v>
                </c:pt>
                <c:pt idx="1">
                  <c:v>Slightly higher</c:v>
                </c:pt>
                <c:pt idx="2">
                  <c:v>About the same</c:v>
                </c:pt>
                <c:pt idx="3">
                  <c:v>Slightly lower</c:v>
                </c:pt>
                <c:pt idx="4">
                  <c:v>Substantially lower</c:v>
                </c:pt>
              </c:strCache>
            </c:strRef>
          </c:cat>
          <c:val>
            <c:numRef>
              <c:f>Sheet1!$C$2:$C$6</c:f>
              <c:numCache>
                <c:formatCode>0%</c:formatCode>
                <c:ptCount val="5"/>
                <c:pt idx="0">
                  <c:v>0.04</c:v>
                </c:pt>
                <c:pt idx="1">
                  <c:v>0.3</c:v>
                </c:pt>
                <c:pt idx="2">
                  <c:v>0.33</c:v>
                </c:pt>
                <c:pt idx="3">
                  <c:v>0.27</c:v>
                </c:pt>
                <c:pt idx="4">
                  <c:v>0.06</c:v>
                </c:pt>
              </c:numCache>
            </c:numRef>
          </c:val>
          <c:extLst>
            <c:ext xmlns:c16="http://schemas.microsoft.com/office/drawing/2014/chart" uri="{C3380CC4-5D6E-409C-BE32-E72D297353CC}">
              <c16:uniqueId val="{00000001-9E10-0E4B-9AC8-2F8B51187775}"/>
            </c:ext>
          </c:extLst>
        </c:ser>
        <c:dLbls>
          <c:dLblPos val="inEnd"/>
          <c:showLegendKey val="0"/>
          <c:showVal val="1"/>
          <c:showCatName val="0"/>
          <c:showSerName val="0"/>
          <c:showPercent val="0"/>
          <c:showBubbleSize val="0"/>
        </c:dLbls>
        <c:gapWidth val="219"/>
        <c:overlap val="-27"/>
        <c:axId val="401813376"/>
        <c:axId val="1966964543"/>
      </c:barChart>
      <c:catAx>
        <c:axId val="40181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966964543"/>
        <c:crosses val="autoZero"/>
        <c:auto val="1"/>
        <c:lblAlgn val="ctr"/>
        <c:lblOffset val="100"/>
        <c:noMultiLvlLbl val="0"/>
      </c:catAx>
      <c:valAx>
        <c:axId val="196696454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dirty="0"/>
                  <a:t>% of responses</a:t>
                </a:r>
              </a:p>
            </c:rich>
          </c:tx>
          <c:layout>
            <c:manualLayout>
              <c:xMode val="edge"/>
              <c:yMode val="edge"/>
              <c:x val="7.7019373525279034E-3"/>
              <c:y val="0.31244992402265509"/>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01813376"/>
        <c:crosses val="autoZero"/>
        <c:crossBetween val="between"/>
      </c:valAx>
      <c:spPr>
        <a:noFill/>
        <a:ln>
          <a:noFill/>
        </a:ln>
        <a:effectLst/>
      </c:spPr>
    </c:plotArea>
    <c:legend>
      <c:legendPos val="t"/>
      <c:layout>
        <c:manualLayout>
          <c:xMode val="edge"/>
          <c:yMode val="edge"/>
          <c:x val="0.33249050544818259"/>
          <c:y val="2.4366471734892786E-2"/>
          <c:w val="0.33501898910363476"/>
          <c:h val="6.310666758760417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8573630000795355E-2"/>
          <c:y val="5.7438624030517103E-2"/>
          <c:w val="0.90722687836368943"/>
          <c:h val="0.74898505011434979"/>
        </c:manualLayout>
      </c:layout>
      <c:barChart>
        <c:barDir val="col"/>
        <c:grouping val="clustered"/>
        <c:varyColors val="0"/>
        <c:ser>
          <c:idx val="0"/>
          <c:order val="0"/>
          <c:tx>
            <c:strRef>
              <c:f>Sheet1!$B$1</c:f>
              <c:strCache>
                <c:ptCount val="1"/>
                <c:pt idx="0">
                  <c:v>CBI</c:v>
                </c:pt>
              </c:strCache>
            </c:strRef>
          </c:tx>
          <c:spPr>
            <a:solidFill>
              <a:srgbClr val="011893"/>
            </a:solidFill>
          </c:spPr>
          <c:invertIfNegative val="0"/>
          <c:dLbls>
            <c:dLbl>
              <c:idx val="6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378-144F-BEA5-2A2800BB61F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Sheet1!$A$2:$A$62</c:f>
              <c:strCache>
                <c:ptCount val="61"/>
                <c:pt idx="0">
                  <c:v>Q2 2012</c:v>
                </c:pt>
                <c:pt idx="1">
                  <c:v>Q3 2012</c:v>
                </c:pt>
                <c:pt idx="2">
                  <c:v>Q4 2012</c:v>
                </c:pt>
                <c:pt idx="3">
                  <c:v>Q1 2013</c:v>
                </c:pt>
                <c:pt idx="4">
                  <c:v>Q2 2013</c:v>
                </c:pt>
                <c:pt idx="5">
                  <c:v>Q3 2013</c:v>
                </c:pt>
                <c:pt idx="6">
                  <c:v>Q4 2013</c:v>
                </c:pt>
                <c:pt idx="7">
                  <c:v>Q1 2014</c:v>
                </c:pt>
                <c:pt idx="8">
                  <c:v>Q2 2014</c:v>
                </c:pt>
                <c:pt idx="9">
                  <c:v>Q3 2014</c:v>
                </c:pt>
                <c:pt idx="10">
                  <c:v>Q4 2014</c:v>
                </c:pt>
                <c:pt idx="11">
                  <c:v>Q1 2015</c:v>
                </c:pt>
                <c:pt idx="12">
                  <c:v>Q2 2015</c:v>
                </c:pt>
                <c:pt idx="13">
                  <c:v>Q3 2015</c:v>
                </c:pt>
                <c:pt idx="14">
                  <c:v>Q4 2015</c:v>
                </c:pt>
                <c:pt idx="15">
                  <c:v>Q1 2016</c:v>
                </c:pt>
                <c:pt idx="16">
                  <c:v>Q2 2016</c:v>
                </c:pt>
                <c:pt idx="17">
                  <c:v>Q3 2016</c:v>
                </c:pt>
                <c:pt idx="18">
                  <c:v>Q4 2016</c:v>
                </c:pt>
                <c:pt idx="19">
                  <c:v>Q1 2017</c:v>
                </c:pt>
                <c:pt idx="20">
                  <c:v>Q2 2017</c:v>
                </c:pt>
                <c:pt idx="21">
                  <c:v>Q3 2017</c:v>
                </c:pt>
                <c:pt idx="22">
                  <c:v>Q4 2017</c:v>
                </c:pt>
                <c:pt idx="23">
                  <c:v>Q1 2018</c:v>
                </c:pt>
                <c:pt idx="24">
                  <c:v>Q2 2018</c:v>
                </c:pt>
                <c:pt idx="25">
                  <c:v>Q3 2018</c:v>
                </c:pt>
                <c:pt idx="26">
                  <c:v>Q4 2018</c:v>
                </c:pt>
                <c:pt idx="27">
                  <c:v>Jan-19</c:v>
                </c:pt>
                <c:pt idx="28">
                  <c:v>Feb-19</c:v>
                </c:pt>
                <c:pt idx="29">
                  <c:v>Mar-19</c:v>
                </c:pt>
                <c:pt idx="30">
                  <c:v>Apr-19</c:v>
                </c:pt>
                <c:pt idx="31">
                  <c:v>May-19</c:v>
                </c:pt>
                <c:pt idx="32">
                  <c:v>Jun-19</c:v>
                </c:pt>
                <c:pt idx="33">
                  <c:v>Jul-19</c:v>
                </c:pt>
                <c:pt idx="34">
                  <c:v>Aug-19</c:v>
                </c:pt>
                <c:pt idx="35">
                  <c:v>Sep-19</c:v>
                </c:pt>
                <c:pt idx="36">
                  <c:v>Oct-19</c:v>
                </c:pt>
                <c:pt idx="37">
                  <c:v>Nov-19</c:v>
                </c:pt>
                <c:pt idx="38">
                  <c:v>Dec-19</c:v>
                </c:pt>
                <c:pt idx="39">
                  <c:v>Jan-20</c:v>
                </c:pt>
                <c:pt idx="40">
                  <c:v>Feb-20</c:v>
                </c:pt>
                <c:pt idx="41">
                  <c:v>Mar-20</c:v>
                </c:pt>
                <c:pt idx="42">
                  <c:v>Apr-20</c:v>
                </c:pt>
                <c:pt idx="43">
                  <c:v>May-20</c:v>
                </c:pt>
                <c:pt idx="44">
                  <c:v>Jun-20</c:v>
                </c:pt>
                <c:pt idx="45">
                  <c:v>Jul-20</c:v>
                </c:pt>
                <c:pt idx="46">
                  <c:v>Aug-20</c:v>
                </c:pt>
                <c:pt idx="47">
                  <c:v>Sep-20</c:v>
                </c:pt>
                <c:pt idx="48">
                  <c:v>Oct-20</c:v>
                </c:pt>
                <c:pt idx="49">
                  <c:v>Nov-20</c:v>
                </c:pt>
                <c:pt idx="50">
                  <c:v>Dec-20</c:v>
                </c:pt>
                <c:pt idx="51">
                  <c:v>Jan-21</c:v>
                </c:pt>
                <c:pt idx="52">
                  <c:v>Feb-21</c:v>
                </c:pt>
                <c:pt idx="53">
                  <c:v>Mar-21</c:v>
                </c:pt>
                <c:pt idx="54">
                  <c:v>Apr-21</c:v>
                </c:pt>
                <c:pt idx="55">
                  <c:v>May-21</c:v>
                </c:pt>
                <c:pt idx="56">
                  <c:v>Jun-21</c:v>
                </c:pt>
                <c:pt idx="57">
                  <c:v>Jul-21</c:v>
                </c:pt>
                <c:pt idx="58">
                  <c:v>Aug-21</c:v>
                </c:pt>
                <c:pt idx="59">
                  <c:v>Sep-21</c:v>
                </c:pt>
                <c:pt idx="60">
                  <c:v>Oct-21</c:v>
                </c:pt>
              </c:strCache>
            </c:strRef>
          </c:cat>
          <c:val>
            <c:numRef>
              <c:f>Sheet1!$B$2:$B$62</c:f>
              <c:numCache>
                <c:formatCode>0.0</c:formatCode>
                <c:ptCount val="61"/>
                <c:pt idx="0">
                  <c:v>7.4</c:v>
                </c:pt>
                <c:pt idx="1">
                  <c:v>7.72</c:v>
                </c:pt>
                <c:pt idx="2">
                  <c:v>7.99</c:v>
                </c:pt>
                <c:pt idx="3">
                  <c:v>8.01</c:v>
                </c:pt>
                <c:pt idx="4">
                  <c:v>7.92</c:v>
                </c:pt>
                <c:pt idx="5">
                  <c:v>8.23</c:v>
                </c:pt>
                <c:pt idx="6">
                  <c:v>8.2100000000000009</c:v>
                </c:pt>
                <c:pt idx="7">
                  <c:v>8.32</c:v>
                </c:pt>
                <c:pt idx="8">
                  <c:v>8.09</c:v>
                </c:pt>
                <c:pt idx="9">
                  <c:v>8.5299999999999994</c:v>
                </c:pt>
                <c:pt idx="10">
                  <c:v>8.7799999999999994</c:v>
                </c:pt>
                <c:pt idx="11">
                  <c:v>8.69</c:v>
                </c:pt>
                <c:pt idx="12">
                  <c:v>8.41</c:v>
                </c:pt>
                <c:pt idx="13">
                  <c:v>8.49</c:v>
                </c:pt>
                <c:pt idx="14">
                  <c:v>8.4700000000000006</c:v>
                </c:pt>
                <c:pt idx="15">
                  <c:v>8.6999999999999993</c:v>
                </c:pt>
                <c:pt idx="16">
                  <c:v>8.6300000000000008</c:v>
                </c:pt>
                <c:pt idx="17">
                  <c:v>8.49</c:v>
                </c:pt>
                <c:pt idx="18">
                  <c:v>8.65</c:v>
                </c:pt>
                <c:pt idx="19">
                  <c:v>8.31</c:v>
                </c:pt>
                <c:pt idx="20">
                  <c:v>8.98</c:v>
                </c:pt>
                <c:pt idx="21">
                  <c:v>8.61</c:v>
                </c:pt>
                <c:pt idx="22">
                  <c:v>9.4499999999999993</c:v>
                </c:pt>
                <c:pt idx="23">
                  <c:v>9.67</c:v>
                </c:pt>
                <c:pt idx="24">
                  <c:v>8.8000000000000007</c:v>
                </c:pt>
                <c:pt idx="25">
                  <c:v>9.8699999999999992</c:v>
                </c:pt>
                <c:pt idx="26">
                  <c:v>9.0399999999999991</c:v>
                </c:pt>
                <c:pt idx="27">
                  <c:v>8.94</c:v>
                </c:pt>
                <c:pt idx="28">
                  <c:v>8.1</c:v>
                </c:pt>
                <c:pt idx="29">
                  <c:v>8.7604643528240711</c:v>
                </c:pt>
                <c:pt idx="30">
                  <c:v>9.5333158886781497</c:v>
                </c:pt>
                <c:pt idx="31">
                  <c:v>8.6999999999999993</c:v>
                </c:pt>
                <c:pt idx="32">
                  <c:v>8.8722991544712659</c:v>
                </c:pt>
                <c:pt idx="33">
                  <c:v>8.8000000000000007</c:v>
                </c:pt>
                <c:pt idx="34">
                  <c:v>8.5</c:v>
                </c:pt>
                <c:pt idx="35">
                  <c:v>9</c:v>
                </c:pt>
                <c:pt idx="36">
                  <c:v>8.8835000484382896</c:v>
                </c:pt>
                <c:pt idx="37">
                  <c:v>8.9021105088852561</c:v>
                </c:pt>
                <c:pt idx="38">
                  <c:v>8.7671875944857831</c:v>
                </c:pt>
                <c:pt idx="39">
                  <c:v>8.3970080189001237</c:v>
                </c:pt>
                <c:pt idx="40">
                  <c:v>8.8933886751648874</c:v>
                </c:pt>
                <c:pt idx="41">
                  <c:v>8.212293269052461</c:v>
                </c:pt>
                <c:pt idx="42">
                  <c:v>7.8100784397337746</c:v>
                </c:pt>
                <c:pt idx="43">
                  <c:v>7.8756729584713874</c:v>
                </c:pt>
                <c:pt idx="44">
                  <c:v>8.1057224452468617</c:v>
                </c:pt>
                <c:pt idx="45">
                  <c:v>7.7689853338085886</c:v>
                </c:pt>
                <c:pt idx="46">
                  <c:v>7.9741915743310772</c:v>
                </c:pt>
                <c:pt idx="47">
                  <c:v>7.4747326541138239</c:v>
                </c:pt>
                <c:pt idx="48">
                  <c:v>7.7033957092045116</c:v>
                </c:pt>
                <c:pt idx="49">
                  <c:v>7.2410714316116147</c:v>
                </c:pt>
                <c:pt idx="50">
                  <c:v>7.3</c:v>
                </c:pt>
                <c:pt idx="51">
                  <c:v>7.5312481023423787</c:v>
                </c:pt>
                <c:pt idx="52">
                  <c:v>8.2465332082698701</c:v>
                </c:pt>
                <c:pt idx="53">
                  <c:v>7.8098181187921796</c:v>
                </c:pt>
                <c:pt idx="54">
                  <c:v>7.9450322870834862</c:v>
                </c:pt>
                <c:pt idx="55">
                  <c:v>7.9890595313041839</c:v>
                </c:pt>
                <c:pt idx="56">
                  <c:v>8.4741165931256628</c:v>
                </c:pt>
                <c:pt idx="57">
                  <c:v>8.4813723181328911</c:v>
                </c:pt>
                <c:pt idx="58">
                  <c:v>7.7</c:v>
                </c:pt>
                <c:pt idx="59">
                  <c:v>7.6</c:v>
                </c:pt>
                <c:pt idx="60">
                  <c:v>8.1</c:v>
                </c:pt>
              </c:numCache>
            </c:numRef>
          </c:val>
          <c:extLst>
            <c:ext xmlns:c16="http://schemas.microsoft.com/office/drawing/2014/chart" uri="{C3380CC4-5D6E-409C-BE32-E72D297353CC}">
              <c16:uniqueId val="{00000000-26F1-394B-8A5C-D3C979D1F5A0}"/>
            </c:ext>
          </c:extLst>
        </c:ser>
        <c:dLbls>
          <c:showLegendKey val="0"/>
          <c:showVal val="0"/>
          <c:showCatName val="0"/>
          <c:showSerName val="0"/>
          <c:showPercent val="0"/>
          <c:showBubbleSize val="0"/>
        </c:dLbls>
        <c:gapWidth val="150"/>
        <c:axId val="-2102966040"/>
        <c:axId val="-2120743080"/>
      </c:barChart>
      <c:dateAx>
        <c:axId val="-2102966040"/>
        <c:scaling>
          <c:orientation val="minMax"/>
        </c:scaling>
        <c:delete val="0"/>
        <c:axPos val="b"/>
        <c:numFmt formatCode="General" sourceLinked="1"/>
        <c:majorTickMark val="out"/>
        <c:minorTickMark val="none"/>
        <c:tickLblPos val="nextTo"/>
        <c:txPr>
          <a:bodyPr rot="-2820000" vert="horz"/>
          <a:lstStyle/>
          <a:p>
            <a:pPr>
              <a:defRPr/>
            </a:pPr>
            <a:endParaRPr lang="en-US"/>
          </a:p>
        </c:txPr>
        <c:crossAx val="-2120743080"/>
        <c:crosses val="autoZero"/>
        <c:auto val="0"/>
        <c:lblOffset val="100"/>
        <c:baseTimeUnit val="days"/>
        <c:majorUnit val="2"/>
      </c:dateAx>
      <c:valAx>
        <c:axId val="-2120743080"/>
        <c:scaling>
          <c:orientation val="minMax"/>
          <c:max val="10"/>
          <c:min val="5"/>
        </c:scaling>
        <c:delete val="0"/>
        <c:axPos val="l"/>
        <c:title>
          <c:tx>
            <c:rich>
              <a:bodyPr/>
              <a:lstStyle/>
              <a:p>
                <a:pPr>
                  <a:defRPr/>
                </a:pPr>
                <a:r>
                  <a:rPr lang="en-US"/>
                  <a:t>CBI: Months of Backlog</a:t>
                </a:r>
              </a:p>
            </c:rich>
          </c:tx>
          <c:layout>
            <c:manualLayout>
              <c:xMode val="edge"/>
              <c:yMode val="edge"/>
              <c:x val="1.1490848412160401E-2"/>
              <c:y val="0.16167000025318379"/>
            </c:manualLayout>
          </c:layout>
          <c:overlay val="0"/>
        </c:title>
        <c:numFmt formatCode="#,##0" sourceLinked="0"/>
        <c:majorTickMark val="out"/>
        <c:minorTickMark val="none"/>
        <c:tickLblPos val="nextTo"/>
        <c:txPr>
          <a:bodyPr rot="0" vert="horz"/>
          <a:lstStyle/>
          <a:p>
            <a:pPr>
              <a:defRPr/>
            </a:pPr>
            <a:endParaRPr lang="en-US"/>
          </a:p>
        </c:txPr>
        <c:crossAx val="-2102966040"/>
        <c:crosses val="autoZero"/>
        <c:crossBetween val="between"/>
        <c:majorUnit val="1"/>
      </c:valAx>
    </c:plotArea>
    <c:plotVisOnly val="1"/>
    <c:dispBlanksAs val="gap"/>
    <c:showDLblsOverMax val="0"/>
  </c:chart>
  <c:spPr>
    <a:ln>
      <a:noFill/>
    </a:ln>
  </c:spPr>
  <c:txPr>
    <a:bodyPr/>
    <a:lstStyle/>
    <a:p>
      <a:pPr>
        <a:defRPr sz="1800" b="0" i="0" u="none" strike="noStrike" baseline="0">
          <a:solidFill>
            <a:srgbClr val="000000"/>
          </a:solidFill>
          <a:latin typeface="Constantia" panose="02030602050306030303" pitchFamily="18" charset="0"/>
          <a:ea typeface="Times New Roman"/>
          <a:cs typeface="Times New Roman"/>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CCI Sales</c:v>
                </c:pt>
              </c:strCache>
            </c:strRef>
          </c:tx>
          <c:spPr>
            <a:ln w="31750" cap="rnd">
              <a:solidFill>
                <a:srgbClr val="011893"/>
              </a:solidFill>
              <a:round/>
            </a:ln>
            <a:effectLst/>
          </c:spPr>
          <c:marker>
            <c:symbol val="none"/>
          </c:marker>
          <c:cat>
            <c:strRef>
              <c:f>Sheet1!$A$2:$A$62</c:f>
              <c:strCache>
                <c:ptCount val="61"/>
                <c:pt idx="0">
                  <c:v>Q2 2012</c:v>
                </c:pt>
                <c:pt idx="1">
                  <c:v>Q3 2012</c:v>
                </c:pt>
                <c:pt idx="2">
                  <c:v>Q4 2012</c:v>
                </c:pt>
                <c:pt idx="3">
                  <c:v>Q1 2013</c:v>
                </c:pt>
                <c:pt idx="4">
                  <c:v>Q2 2013</c:v>
                </c:pt>
                <c:pt idx="5">
                  <c:v>Q3 2013</c:v>
                </c:pt>
                <c:pt idx="6">
                  <c:v>Q4 2013</c:v>
                </c:pt>
                <c:pt idx="7">
                  <c:v>Q1 2014</c:v>
                </c:pt>
                <c:pt idx="8">
                  <c:v>Q2 2014</c:v>
                </c:pt>
                <c:pt idx="9">
                  <c:v>Q3 2014</c:v>
                </c:pt>
                <c:pt idx="10">
                  <c:v>Q4 2014</c:v>
                </c:pt>
                <c:pt idx="11">
                  <c:v>Q1 2015</c:v>
                </c:pt>
                <c:pt idx="12">
                  <c:v>Q2 2015</c:v>
                </c:pt>
                <c:pt idx="13">
                  <c:v>Q3 2015</c:v>
                </c:pt>
                <c:pt idx="14">
                  <c:v>Q4 2015</c:v>
                </c:pt>
                <c:pt idx="15">
                  <c:v>Q1 2016</c:v>
                </c:pt>
                <c:pt idx="16">
                  <c:v>Q2 2016</c:v>
                </c:pt>
                <c:pt idx="17">
                  <c:v>Q3 2016</c:v>
                </c:pt>
                <c:pt idx="18">
                  <c:v>Q4 2016</c:v>
                </c:pt>
                <c:pt idx="19">
                  <c:v>Q1 2017</c:v>
                </c:pt>
                <c:pt idx="20">
                  <c:v>Q2 2017</c:v>
                </c:pt>
                <c:pt idx="21">
                  <c:v>Q3 2017</c:v>
                </c:pt>
                <c:pt idx="22">
                  <c:v>Q4 2017</c:v>
                </c:pt>
                <c:pt idx="23">
                  <c:v>Q1 2018</c:v>
                </c:pt>
                <c:pt idx="24">
                  <c:v>Q2 2018</c:v>
                </c:pt>
                <c:pt idx="25">
                  <c:v>Q3 2018</c:v>
                </c:pt>
                <c:pt idx="26">
                  <c:v>Q4 2018</c:v>
                </c:pt>
                <c:pt idx="27">
                  <c:v>Jan-19</c:v>
                </c:pt>
                <c:pt idx="28">
                  <c:v>Feb-19</c:v>
                </c:pt>
                <c:pt idx="29">
                  <c:v>Mar-19</c:v>
                </c:pt>
                <c:pt idx="30">
                  <c:v>Apr-19</c:v>
                </c:pt>
                <c:pt idx="31">
                  <c:v>May-19</c:v>
                </c:pt>
                <c:pt idx="32">
                  <c:v>Jun-19</c:v>
                </c:pt>
                <c:pt idx="33">
                  <c:v>Jul-19</c:v>
                </c:pt>
                <c:pt idx="34">
                  <c:v>Aug-19</c:v>
                </c:pt>
                <c:pt idx="35">
                  <c:v>Sep-19</c:v>
                </c:pt>
                <c:pt idx="36">
                  <c:v>Oct-19</c:v>
                </c:pt>
                <c:pt idx="37">
                  <c:v>Nov-19</c:v>
                </c:pt>
                <c:pt idx="38">
                  <c:v>Dec-19</c:v>
                </c:pt>
                <c:pt idx="39">
                  <c:v>Jan-20</c:v>
                </c:pt>
                <c:pt idx="40">
                  <c:v>Feb-20</c:v>
                </c:pt>
                <c:pt idx="41">
                  <c:v>Mar-20</c:v>
                </c:pt>
                <c:pt idx="42">
                  <c:v>Apr-20</c:v>
                </c:pt>
                <c:pt idx="43">
                  <c:v>May-20</c:v>
                </c:pt>
                <c:pt idx="44">
                  <c:v>Jun-20</c:v>
                </c:pt>
                <c:pt idx="45">
                  <c:v>Jul-20</c:v>
                </c:pt>
                <c:pt idx="46">
                  <c:v>Aug-20</c:v>
                </c:pt>
                <c:pt idx="47">
                  <c:v>Sep-20</c:v>
                </c:pt>
                <c:pt idx="48">
                  <c:v>Oct-20</c:v>
                </c:pt>
                <c:pt idx="49">
                  <c:v>Nov-20</c:v>
                </c:pt>
                <c:pt idx="50">
                  <c:v>Dec-20</c:v>
                </c:pt>
                <c:pt idx="51">
                  <c:v>Jan-21</c:v>
                </c:pt>
                <c:pt idx="52">
                  <c:v>Feb-21</c:v>
                </c:pt>
                <c:pt idx="53">
                  <c:v>Mar-21</c:v>
                </c:pt>
                <c:pt idx="54">
                  <c:v>Apr-21</c:v>
                </c:pt>
                <c:pt idx="55">
                  <c:v>May-21</c:v>
                </c:pt>
                <c:pt idx="56">
                  <c:v>Jun-21</c:v>
                </c:pt>
                <c:pt idx="57">
                  <c:v>Jul-21</c:v>
                </c:pt>
                <c:pt idx="58">
                  <c:v>Aug-21</c:v>
                </c:pt>
                <c:pt idx="59">
                  <c:v>Sep-21</c:v>
                </c:pt>
                <c:pt idx="60">
                  <c:v>Oct-21</c:v>
                </c:pt>
              </c:strCache>
            </c:strRef>
          </c:cat>
          <c:val>
            <c:numRef>
              <c:f>Sheet1!$B$2:$B$62</c:f>
              <c:numCache>
                <c:formatCode>0.0</c:formatCode>
                <c:ptCount val="61"/>
                <c:pt idx="0">
                  <c:v>66.26564003849856</c:v>
                </c:pt>
                <c:pt idx="1">
                  <c:v>66.26564003849856</c:v>
                </c:pt>
                <c:pt idx="2">
                  <c:v>62.292099792099798</c:v>
                </c:pt>
                <c:pt idx="3">
                  <c:v>62.292099792099798</c:v>
                </c:pt>
                <c:pt idx="4">
                  <c:v>62.962962962962962</c:v>
                </c:pt>
                <c:pt idx="5">
                  <c:v>62.962962962962962</c:v>
                </c:pt>
                <c:pt idx="6">
                  <c:v>63.208409506398546</c:v>
                </c:pt>
                <c:pt idx="7">
                  <c:v>63.208409506398546</c:v>
                </c:pt>
                <c:pt idx="8">
                  <c:v>68.217054263565885</c:v>
                </c:pt>
                <c:pt idx="9">
                  <c:v>68.217054263565885</c:v>
                </c:pt>
                <c:pt idx="10">
                  <c:v>67.321116928446784</c:v>
                </c:pt>
                <c:pt idx="11">
                  <c:v>67.321116928446784</c:v>
                </c:pt>
                <c:pt idx="12">
                  <c:v>69.42909760589319</c:v>
                </c:pt>
                <c:pt idx="13">
                  <c:v>69.42909760589319</c:v>
                </c:pt>
                <c:pt idx="14">
                  <c:v>67</c:v>
                </c:pt>
                <c:pt idx="15">
                  <c:v>67</c:v>
                </c:pt>
                <c:pt idx="16">
                  <c:v>65.05167958656331</c:v>
                </c:pt>
                <c:pt idx="17">
                  <c:v>65.05167958656331</c:v>
                </c:pt>
                <c:pt idx="18">
                  <c:v>59.7</c:v>
                </c:pt>
                <c:pt idx="19">
                  <c:v>59.7</c:v>
                </c:pt>
                <c:pt idx="20">
                  <c:v>66.400000000000006</c:v>
                </c:pt>
                <c:pt idx="21">
                  <c:v>66.400000000000006</c:v>
                </c:pt>
                <c:pt idx="22">
                  <c:v>67.099999999999994</c:v>
                </c:pt>
                <c:pt idx="23">
                  <c:v>67.099999999999994</c:v>
                </c:pt>
                <c:pt idx="24">
                  <c:v>72.2</c:v>
                </c:pt>
                <c:pt idx="25">
                  <c:v>72.599999999999994</c:v>
                </c:pt>
                <c:pt idx="26">
                  <c:v>68.599999999999994</c:v>
                </c:pt>
                <c:pt idx="27">
                  <c:v>67.2</c:v>
                </c:pt>
                <c:pt idx="28">
                  <c:v>68.400000000000006</c:v>
                </c:pt>
                <c:pt idx="29">
                  <c:v>69.400000000000006</c:v>
                </c:pt>
                <c:pt idx="30">
                  <c:v>69.599999999999994</c:v>
                </c:pt>
                <c:pt idx="31">
                  <c:v>68.400000000000006</c:v>
                </c:pt>
                <c:pt idx="32">
                  <c:v>70</c:v>
                </c:pt>
                <c:pt idx="33">
                  <c:v>65.3</c:v>
                </c:pt>
                <c:pt idx="34">
                  <c:v>64.8</c:v>
                </c:pt>
                <c:pt idx="35">
                  <c:v>63.9</c:v>
                </c:pt>
                <c:pt idx="36">
                  <c:v>62.4</c:v>
                </c:pt>
                <c:pt idx="37">
                  <c:v>63.8</c:v>
                </c:pt>
                <c:pt idx="38">
                  <c:v>69.5</c:v>
                </c:pt>
                <c:pt idx="39">
                  <c:v>68.80952380952381</c:v>
                </c:pt>
                <c:pt idx="40">
                  <c:v>68.34</c:v>
                </c:pt>
                <c:pt idx="41">
                  <c:v>38.1</c:v>
                </c:pt>
                <c:pt idx="42">
                  <c:v>41.064981949458485</c:v>
                </c:pt>
                <c:pt idx="43">
                  <c:v>44.886363636363633</c:v>
                </c:pt>
                <c:pt idx="44">
                  <c:v>51.082251082251084</c:v>
                </c:pt>
                <c:pt idx="45">
                  <c:v>47.232472324723247</c:v>
                </c:pt>
                <c:pt idx="46">
                  <c:v>52.983539094650197</c:v>
                </c:pt>
                <c:pt idx="47">
                  <c:v>51.341463414634148</c:v>
                </c:pt>
                <c:pt idx="48">
                  <c:v>52.66990291262136</c:v>
                </c:pt>
                <c:pt idx="49">
                  <c:v>49.436936936936938</c:v>
                </c:pt>
                <c:pt idx="50">
                  <c:v>56.56565656565656</c:v>
                </c:pt>
                <c:pt idx="51">
                  <c:v>58.407079646017699</c:v>
                </c:pt>
                <c:pt idx="52">
                  <c:v>64.766081871345023</c:v>
                </c:pt>
                <c:pt idx="53">
                  <c:v>65.8</c:v>
                </c:pt>
                <c:pt idx="54">
                  <c:v>63.907849829351534</c:v>
                </c:pt>
                <c:pt idx="55">
                  <c:v>64.225941422594147</c:v>
                </c:pt>
                <c:pt idx="56">
                  <c:v>65.67307692307692</c:v>
                </c:pt>
                <c:pt idx="57">
                  <c:v>63.100436681222703</c:v>
                </c:pt>
                <c:pt idx="58">
                  <c:v>61.3</c:v>
                </c:pt>
                <c:pt idx="59">
                  <c:v>60.7</c:v>
                </c:pt>
                <c:pt idx="60">
                  <c:v>59.7</c:v>
                </c:pt>
              </c:numCache>
            </c:numRef>
          </c:val>
          <c:smooth val="0"/>
          <c:extLst>
            <c:ext xmlns:c16="http://schemas.microsoft.com/office/drawing/2014/chart" uri="{C3380CC4-5D6E-409C-BE32-E72D297353CC}">
              <c16:uniqueId val="{00000000-EF4B-4243-ABFD-02438FC1AF6F}"/>
            </c:ext>
          </c:extLst>
        </c:ser>
        <c:ser>
          <c:idx val="1"/>
          <c:order val="1"/>
          <c:tx>
            <c:strRef>
              <c:f>Sheet1!$C$1</c:f>
              <c:strCache>
                <c:ptCount val="1"/>
                <c:pt idx="0">
                  <c:v>CCI Profit Margins</c:v>
                </c:pt>
              </c:strCache>
            </c:strRef>
          </c:tx>
          <c:spPr>
            <a:ln w="31750" cap="rnd">
              <a:solidFill>
                <a:schemeClr val="accent2">
                  <a:lumMod val="75000"/>
                </a:schemeClr>
              </a:solidFill>
              <a:round/>
            </a:ln>
            <a:effectLst/>
          </c:spPr>
          <c:marker>
            <c:symbol val="none"/>
          </c:marker>
          <c:cat>
            <c:strRef>
              <c:f>Sheet1!$A$2:$A$62</c:f>
              <c:strCache>
                <c:ptCount val="61"/>
                <c:pt idx="0">
                  <c:v>Q2 2012</c:v>
                </c:pt>
                <c:pt idx="1">
                  <c:v>Q3 2012</c:v>
                </c:pt>
                <c:pt idx="2">
                  <c:v>Q4 2012</c:v>
                </c:pt>
                <c:pt idx="3">
                  <c:v>Q1 2013</c:v>
                </c:pt>
                <c:pt idx="4">
                  <c:v>Q2 2013</c:v>
                </c:pt>
                <c:pt idx="5">
                  <c:v>Q3 2013</c:v>
                </c:pt>
                <c:pt idx="6">
                  <c:v>Q4 2013</c:v>
                </c:pt>
                <c:pt idx="7">
                  <c:v>Q1 2014</c:v>
                </c:pt>
                <c:pt idx="8">
                  <c:v>Q2 2014</c:v>
                </c:pt>
                <c:pt idx="9">
                  <c:v>Q3 2014</c:v>
                </c:pt>
                <c:pt idx="10">
                  <c:v>Q4 2014</c:v>
                </c:pt>
                <c:pt idx="11">
                  <c:v>Q1 2015</c:v>
                </c:pt>
                <c:pt idx="12">
                  <c:v>Q2 2015</c:v>
                </c:pt>
                <c:pt idx="13">
                  <c:v>Q3 2015</c:v>
                </c:pt>
                <c:pt idx="14">
                  <c:v>Q4 2015</c:v>
                </c:pt>
                <c:pt idx="15">
                  <c:v>Q1 2016</c:v>
                </c:pt>
                <c:pt idx="16">
                  <c:v>Q2 2016</c:v>
                </c:pt>
                <c:pt idx="17">
                  <c:v>Q3 2016</c:v>
                </c:pt>
                <c:pt idx="18">
                  <c:v>Q4 2016</c:v>
                </c:pt>
                <c:pt idx="19">
                  <c:v>Q1 2017</c:v>
                </c:pt>
                <c:pt idx="20">
                  <c:v>Q2 2017</c:v>
                </c:pt>
                <c:pt idx="21">
                  <c:v>Q3 2017</c:v>
                </c:pt>
                <c:pt idx="22">
                  <c:v>Q4 2017</c:v>
                </c:pt>
                <c:pt idx="23">
                  <c:v>Q1 2018</c:v>
                </c:pt>
                <c:pt idx="24">
                  <c:v>Q2 2018</c:v>
                </c:pt>
                <c:pt idx="25">
                  <c:v>Q3 2018</c:v>
                </c:pt>
                <c:pt idx="26">
                  <c:v>Q4 2018</c:v>
                </c:pt>
                <c:pt idx="27">
                  <c:v>Jan-19</c:v>
                </c:pt>
                <c:pt idx="28">
                  <c:v>Feb-19</c:v>
                </c:pt>
                <c:pt idx="29">
                  <c:v>Mar-19</c:v>
                </c:pt>
                <c:pt idx="30">
                  <c:v>Apr-19</c:v>
                </c:pt>
                <c:pt idx="31">
                  <c:v>May-19</c:v>
                </c:pt>
                <c:pt idx="32">
                  <c:v>Jun-19</c:v>
                </c:pt>
                <c:pt idx="33">
                  <c:v>Jul-19</c:v>
                </c:pt>
                <c:pt idx="34">
                  <c:v>Aug-19</c:v>
                </c:pt>
                <c:pt idx="35">
                  <c:v>Sep-19</c:v>
                </c:pt>
                <c:pt idx="36">
                  <c:v>Oct-19</c:v>
                </c:pt>
                <c:pt idx="37">
                  <c:v>Nov-19</c:v>
                </c:pt>
                <c:pt idx="38">
                  <c:v>Dec-19</c:v>
                </c:pt>
                <c:pt idx="39">
                  <c:v>Jan-20</c:v>
                </c:pt>
                <c:pt idx="40">
                  <c:v>Feb-20</c:v>
                </c:pt>
                <c:pt idx="41">
                  <c:v>Mar-20</c:v>
                </c:pt>
                <c:pt idx="42">
                  <c:v>Apr-20</c:v>
                </c:pt>
                <c:pt idx="43">
                  <c:v>May-20</c:v>
                </c:pt>
                <c:pt idx="44">
                  <c:v>Jun-20</c:v>
                </c:pt>
                <c:pt idx="45">
                  <c:v>Jul-20</c:v>
                </c:pt>
                <c:pt idx="46">
                  <c:v>Aug-20</c:v>
                </c:pt>
                <c:pt idx="47">
                  <c:v>Sep-20</c:v>
                </c:pt>
                <c:pt idx="48">
                  <c:v>Oct-20</c:v>
                </c:pt>
                <c:pt idx="49">
                  <c:v>Nov-20</c:v>
                </c:pt>
                <c:pt idx="50">
                  <c:v>Dec-20</c:v>
                </c:pt>
                <c:pt idx="51">
                  <c:v>Jan-21</c:v>
                </c:pt>
                <c:pt idx="52">
                  <c:v>Feb-21</c:v>
                </c:pt>
                <c:pt idx="53">
                  <c:v>Mar-21</c:v>
                </c:pt>
                <c:pt idx="54">
                  <c:v>Apr-21</c:v>
                </c:pt>
                <c:pt idx="55">
                  <c:v>May-21</c:v>
                </c:pt>
                <c:pt idx="56">
                  <c:v>Jun-21</c:v>
                </c:pt>
                <c:pt idx="57">
                  <c:v>Jul-21</c:v>
                </c:pt>
                <c:pt idx="58">
                  <c:v>Aug-21</c:v>
                </c:pt>
                <c:pt idx="59">
                  <c:v>Sep-21</c:v>
                </c:pt>
                <c:pt idx="60">
                  <c:v>Oct-21</c:v>
                </c:pt>
              </c:strCache>
            </c:strRef>
          </c:cat>
          <c:val>
            <c:numRef>
              <c:f>Sheet1!$C$2:$C$62</c:f>
              <c:numCache>
                <c:formatCode>0.0</c:formatCode>
                <c:ptCount val="61"/>
                <c:pt idx="0">
                  <c:v>56.321839080459803</c:v>
                </c:pt>
                <c:pt idx="1">
                  <c:v>56.321839080459803</c:v>
                </c:pt>
                <c:pt idx="2">
                  <c:v>55.865603644646903</c:v>
                </c:pt>
                <c:pt idx="3">
                  <c:v>55.865603644646903</c:v>
                </c:pt>
                <c:pt idx="4">
                  <c:v>55.272633744855973</c:v>
                </c:pt>
                <c:pt idx="5">
                  <c:v>55.272633744855973</c:v>
                </c:pt>
                <c:pt idx="6">
                  <c:v>57.495429616087748</c:v>
                </c:pt>
                <c:pt idx="7">
                  <c:v>57.495429616087748</c:v>
                </c:pt>
                <c:pt idx="8">
                  <c:v>60.310077519379846</c:v>
                </c:pt>
                <c:pt idx="9">
                  <c:v>60.310077519379846</c:v>
                </c:pt>
                <c:pt idx="10">
                  <c:v>61.038394415357764</c:v>
                </c:pt>
                <c:pt idx="11">
                  <c:v>61.038394415357764</c:v>
                </c:pt>
                <c:pt idx="12">
                  <c:v>62.93738489871086</c:v>
                </c:pt>
                <c:pt idx="13">
                  <c:v>62.93738489871086</c:v>
                </c:pt>
                <c:pt idx="14">
                  <c:v>62.8</c:v>
                </c:pt>
                <c:pt idx="15">
                  <c:v>62.8</c:v>
                </c:pt>
                <c:pt idx="16">
                  <c:v>61.111111111111114</c:v>
                </c:pt>
                <c:pt idx="17">
                  <c:v>61.111111111111114</c:v>
                </c:pt>
                <c:pt idx="18">
                  <c:v>56</c:v>
                </c:pt>
                <c:pt idx="19">
                  <c:v>56</c:v>
                </c:pt>
                <c:pt idx="20">
                  <c:v>62.4</c:v>
                </c:pt>
                <c:pt idx="21">
                  <c:v>62.4</c:v>
                </c:pt>
                <c:pt idx="22">
                  <c:v>60.7</c:v>
                </c:pt>
                <c:pt idx="23">
                  <c:v>60.7</c:v>
                </c:pt>
                <c:pt idx="24">
                  <c:v>63.4</c:v>
                </c:pt>
                <c:pt idx="25">
                  <c:v>64.5</c:v>
                </c:pt>
                <c:pt idx="26">
                  <c:v>63.6</c:v>
                </c:pt>
                <c:pt idx="27">
                  <c:v>60.6</c:v>
                </c:pt>
                <c:pt idx="28">
                  <c:v>60.5</c:v>
                </c:pt>
                <c:pt idx="29">
                  <c:v>63.3</c:v>
                </c:pt>
                <c:pt idx="30">
                  <c:v>61.8</c:v>
                </c:pt>
                <c:pt idx="31">
                  <c:v>63</c:v>
                </c:pt>
                <c:pt idx="32">
                  <c:v>62.8</c:v>
                </c:pt>
                <c:pt idx="33">
                  <c:v>61.3</c:v>
                </c:pt>
                <c:pt idx="34">
                  <c:v>60</c:v>
                </c:pt>
                <c:pt idx="35">
                  <c:v>60.8</c:v>
                </c:pt>
                <c:pt idx="36">
                  <c:v>58.5</c:v>
                </c:pt>
                <c:pt idx="37">
                  <c:v>58.8</c:v>
                </c:pt>
                <c:pt idx="38">
                  <c:v>61.3</c:v>
                </c:pt>
                <c:pt idx="39">
                  <c:v>60</c:v>
                </c:pt>
                <c:pt idx="40">
                  <c:v>61.9</c:v>
                </c:pt>
                <c:pt idx="41">
                  <c:v>36.6</c:v>
                </c:pt>
                <c:pt idx="42">
                  <c:v>39.801444043321297</c:v>
                </c:pt>
                <c:pt idx="43">
                  <c:v>41.704545454545453</c:v>
                </c:pt>
                <c:pt idx="44">
                  <c:v>46.969696969696969</c:v>
                </c:pt>
                <c:pt idx="45">
                  <c:v>42.712177121771219</c:v>
                </c:pt>
                <c:pt idx="46">
                  <c:v>47.839506172839506</c:v>
                </c:pt>
                <c:pt idx="47">
                  <c:v>44.024390243902438</c:v>
                </c:pt>
                <c:pt idx="48">
                  <c:v>47.087378640776699</c:v>
                </c:pt>
                <c:pt idx="49">
                  <c:v>43.355855855855857</c:v>
                </c:pt>
                <c:pt idx="50">
                  <c:v>48.611111111111107</c:v>
                </c:pt>
                <c:pt idx="51">
                  <c:v>47.455752212389378</c:v>
                </c:pt>
                <c:pt idx="52">
                  <c:v>51.169590643274852</c:v>
                </c:pt>
                <c:pt idx="53">
                  <c:v>53.7</c:v>
                </c:pt>
                <c:pt idx="54">
                  <c:v>53.412969283276446</c:v>
                </c:pt>
                <c:pt idx="55">
                  <c:v>53.24267782426778</c:v>
                </c:pt>
                <c:pt idx="56">
                  <c:v>56.25</c:v>
                </c:pt>
                <c:pt idx="57">
                  <c:v>54.039301310043662</c:v>
                </c:pt>
                <c:pt idx="58">
                  <c:v>52.2</c:v>
                </c:pt>
                <c:pt idx="59">
                  <c:v>51.6</c:v>
                </c:pt>
                <c:pt idx="60">
                  <c:v>48.9</c:v>
                </c:pt>
              </c:numCache>
            </c:numRef>
          </c:val>
          <c:smooth val="0"/>
          <c:extLst>
            <c:ext xmlns:c16="http://schemas.microsoft.com/office/drawing/2014/chart" uri="{C3380CC4-5D6E-409C-BE32-E72D297353CC}">
              <c16:uniqueId val="{00000001-EF4B-4243-ABFD-02438FC1AF6F}"/>
            </c:ext>
          </c:extLst>
        </c:ser>
        <c:ser>
          <c:idx val="2"/>
          <c:order val="2"/>
          <c:tx>
            <c:strRef>
              <c:f>Sheet1!$D$1</c:f>
              <c:strCache>
                <c:ptCount val="1"/>
                <c:pt idx="0">
                  <c:v>CCI Staffing Levels</c:v>
                </c:pt>
              </c:strCache>
            </c:strRef>
          </c:tx>
          <c:spPr>
            <a:ln w="31750" cap="rnd">
              <a:solidFill>
                <a:srgbClr val="00B050"/>
              </a:solidFill>
              <a:round/>
            </a:ln>
            <a:effectLst/>
          </c:spPr>
          <c:marker>
            <c:symbol val="none"/>
          </c:marker>
          <c:cat>
            <c:strRef>
              <c:f>Sheet1!$A$2:$A$62</c:f>
              <c:strCache>
                <c:ptCount val="61"/>
                <c:pt idx="0">
                  <c:v>Q2 2012</c:v>
                </c:pt>
                <c:pt idx="1">
                  <c:v>Q3 2012</c:v>
                </c:pt>
                <c:pt idx="2">
                  <c:v>Q4 2012</c:v>
                </c:pt>
                <c:pt idx="3">
                  <c:v>Q1 2013</c:v>
                </c:pt>
                <c:pt idx="4">
                  <c:v>Q2 2013</c:v>
                </c:pt>
                <c:pt idx="5">
                  <c:v>Q3 2013</c:v>
                </c:pt>
                <c:pt idx="6">
                  <c:v>Q4 2013</c:v>
                </c:pt>
                <c:pt idx="7">
                  <c:v>Q1 2014</c:v>
                </c:pt>
                <c:pt idx="8">
                  <c:v>Q2 2014</c:v>
                </c:pt>
                <c:pt idx="9">
                  <c:v>Q3 2014</c:v>
                </c:pt>
                <c:pt idx="10">
                  <c:v>Q4 2014</c:v>
                </c:pt>
                <c:pt idx="11">
                  <c:v>Q1 2015</c:v>
                </c:pt>
                <c:pt idx="12">
                  <c:v>Q2 2015</c:v>
                </c:pt>
                <c:pt idx="13">
                  <c:v>Q3 2015</c:v>
                </c:pt>
                <c:pt idx="14">
                  <c:v>Q4 2015</c:v>
                </c:pt>
                <c:pt idx="15">
                  <c:v>Q1 2016</c:v>
                </c:pt>
                <c:pt idx="16">
                  <c:v>Q2 2016</c:v>
                </c:pt>
                <c:pt idx="17">
                  <c:v>Q3 2016</c:v>
                </c:pt>
                <c:pt idx="18">
                  <c:v>Q4 2016</c:v>
                </c:pt>
                <c:pt idx="19">
                  <c:v>Q1 2017</c:v>
                </c:pt>
                <c:pt idx="20">
                  <c:v>Q2 2017</c:v>
                </c:pt>
                <c:pt idx="21">
                  <c:v>Q3 2017</c:v>
                </c:pt>
                <c:pt idx="22">
                  <c:v>Q4 2017</c:v>
                </c:pt>
                <c:pt idx="23">
                  <c:v>Q1 2018</c:v>
                </c:pt>
                <c:pt idx="24">
                  <c:v>Q2 2018</c:v>
                </c:pt>
                <c:pt idx="25">
                  <c:v>Q3 2018</c:v>
                </c:pt>
                <c:pt idx="26">
                  <c:v>Q4 2018</c:v>
                </c:pt>
                <c:pt idx="27">
                  <c:v>Jan-19</c:v>
                </c:pt>
                <c:pt idx="28">
                  <c:v>Feb-19</c:v>
                </c:pt>
                <c:pt idx="29">
                  <c:v>Mar-19</c:v>
                </c:pt>
                <c:pt idx="30">
                  <c:v>Apr-19</c:v>
                </c:pt>
                <c:pt idx="31">
                  <c:v>May-19</c:v>
                </c:pt>
                <c:pt idx="32">
                  <c:v>Jun-19</c:v>
                </c:pt>
                <c:pt idx="33">
                  <c:v>Jul-19</c:v>
                </c:pt>
                <c:pt idx="34">
                  <c:v>Aug-19</c:v>
                </c:pt>
                <c:pt idx="35">
                  <c:v>Sep-19</c:v>
                </c:pt>
                <c:pt idx="36">
                  <c:v>Oct-19</c:v>
                </c:pt>
                <c:pt idx="37">
                  <c:v>Nov-19</c:v>
                </c:pt>
                <c:pt idx="38">
                  <c:v>Dec-19</c:v>
                </c:pt>
                <c:pt idx="39">
                  <c:v>Jan-20</c:v>
                </c:pt>
                <c:pt idx="40">
                  <c:v>Feb-20</c:v>
                </c:pt>
                <c:pt idx="41">
                  <c:v>Mar-20</c:v>
                </c:pt>
                <c:pt idx="42">
                  <c:v>Apr-20</c:v>
                </c:pt>
                <c:pt idx="43">
                  <c:v>May-20</c:v>
                </c:pt>
                <c:pt idx="44">
                  <c:v>Jun-20</c:v>
                </c:pt>
                <c:pt idx="45">
                  <c:v>Jul-20</c:v>
                </c:pt>
                <c:pt idx="46">
                  <c:v>Aug-20</c:v>
                </c:pt>
                <c:pt idx="47">
                  <c:v>Sep-20</c:v>
                </c:pt>
                <c:pt idx="48">
                  <c:v>Oct-20</c:v>
                </c:pt>
                <c:pt idx="49">
                  <c:v>Nov-20</c:v>
                </c:pt>
                <c:pt idx="50">
                  <c:v>Dec-20</c:v>
                </c:pt>
                <c:pt idx="51">
                  <c:v>Jan-21</c:v>
                </c:pt>
                <c:pt idx="52">
                  <c:v>Feb-21</c:v>
                </c:pt>
                <c:pt idx="53">
                  <c:v>Mar-21</c:v>
                </c:pt>
                <c:pt idx="54">
                  <c:v>Apr-21</c:v>
                </c:pt>
                <c:pt idx="55">
                  <c:v>May-21</c:v>
                </c:pt>
                <c:pt idx="56">
                  <c:v>Jun-21</c:v>
                </c:pt>
                <c:pt idx="57">
                  <c:v>Jul-21</c:v>
                </c:pt>
                <c:pt idx="58">
                  <c:v>Aug-21</c:v>
                </c:pt>
                <c:pt idx="59">
                  <c:v>Sep-21</c:v>
                </c:pt>
                <c:pt idx="60">
                  <c:v>Oct-21</c:v>
                </c:pt>
              </c:strCache>
            </c:strRef>
          </c:cat>
          <c:val>
            <c:numRef>
              <c:f>Sheet1!$D$2:$D$62</c:f>
              <c:numCache>
                <c:formatCode>0.0</c:formatCode>
                <c:ptCount val="61"/>
                <c:pt idx="0">
                  <c:v>62.200684150513105</c:v>
                </c:pt>
                <c:pt idx="1">
                  <c:v>62.200684150513105</c:v>
                </c:pt>
                <c:pt idx="2">
                  <c:v>59.636363636363633</c:v>
                </c:pt>
                <c:pt idx="3">
                  <c:v>59.636363636363633</c:v>
                </c:pt>
                <c:pt idx="4">
                  <c:v>60.00514403292182</c:v>
                </c:pt>
                <c:pt idx="5">
                  <c:v>60.00514403292182</c:v>
                </c:pt>
                <c:pt idx="6">
                  <c:v>62.157221206581347</c:v>
                </c:pt>
                <c:pt idx="7">
                  <c:v>62.157221206581347</c:v>
                </c:pt>
                <c:pt idx="8">
                  <c:v>65</c:v>
                </c:pt>
                <c:pt idx="9">
                  <c:v>65</c:v>
                </c:pt>
                <c:pt idx="10">
                  <c:v>66.317626527050621</c:v>
                </c:pt>
                <c:pt idx="11">
                  <c:v>66.317626527050621</c:v>
                </c:pt>
                <c:pt idx="12">
                  <c:v>66.206261510128911</c:v>
                </c:pt>
                <c:pt idx="13">
                  <c:v>66.206261510128911</c:v>
                </c:pt>
                <c:pt idx="14">
                  <c:v>63.9</c:v>
                </c:pt>
                <c:pt idx="15">
                  <c:v>63.9</c:v>
                </c:pt>
                <c:pt idx="16">
                  <c:v>64.922480620155042</c:v>
                </c:pt>
                <c:pt idx="17">
                  <c:v>64.922480620155042</c:v>
                </c:pt>
                <c:pt idx="18">
                  <c:v>59.5</c:v>
                </c:pt>
                <c:pt idx="19">
                  <c:v>59.5</c:v>
                </c:pt>
                <c:pt idx="20">
                  <c:v>66.099999999999994</c:v>
                </c:pt>
                <c:pt idx="21">
                  <c:v>66.099999999999994</c:v>
                </c:pt>
                <c:pt idx="22">
                  <c:v>65.099999999999994</c:v>
                </c:pt>
                <c:pt idx="23">
                  <c:v>65.099999999999994</c:v>
                </c:pt>
                <c:pt idx="24">
                  <c:v>70.2</c:v>
                </c:pt>
                <c:pt idx="25">
                  <c:v>69.5</c:v>
                </c:pt>
                <c:pt idx="26">
                  <c:v>68.599999999999994</c:v>
                </c:pt>
                <c:pt idx="27">
                  <c:v>66.2</c:v>
                </c:pt>
                <c:pt idx="28">
                  <c:v>68.2</c:v>
                </c:pt>
                <c:pt idx="29">
                  <c:v>68.5</c:v>
                </c:pt>
                <c:pt idx="30">
                  <c:v>67.8</c:v>
                </c:pt>
                <c:pt idx="31">
                  <c:v>67.400000000000006</c:v>
                </c:pt>
                <c:pt idx="32">
                  <c:v>66.8</c:v>
                </c:pt>
                <c:pt idx="33">
                  <c:v>64.599999999999994</c:v>
                </c:pt>
                <c:pt idx="34">
                  <c:v>63.3</c:v>
                </c:pt>
                <c:pt idx="35">
                  <c:v>64</c:v>
                </c:pt>
                <c:pt idx="36">
                  <c:v>64.2</c:v>
                </c:pt>
                <c:pt idx="37">
                  <c:v>63.6</c:v>
                </c:pt>
                <c:pt idx="38">
                  <c:v>66.900000000000006</c:v>
                </c:pt>
                <c:pt idx="39">
                  <c:v>67.222222222222229</c:v>
                </c:pt>
                <c:pt idx="40">
                  <c:v>68.954999999999998</c:v>
                </c:pt>
                <c:pt idx="41">
                  <c:v>45.2</c:v>
                </c:pt>
                <c:pt idx="42">
                  <c:v>51.353790613718409</c:v>
                </c:pt>
                <c:pt idx="43">
                  <c:v>52.954545454545453</c:v>
                </c:pt>
                <c:pt idx="44">
                  <c:v>55.952380952380956</c:v>
                </c:pt>
                <c:pt idx="45">
                  <c:v>50.645756457564573</c:v>
                </c:pt>
                <c:pt idx="46">
                  <c:v>54.423868312757207</c:v>
                </c:pt>
                <c:pt idx="47">
                  <c:v>54.390243902439025</c:v>
                </c:pt>
                <c:pt idx="48">
                  <c:v>56.553398058252426</c:v>
                </c:pt>
                <c:pt idx="49">
                  <c:v>53.828828828828833</c:v>
                </c:pt>
                <c:pt idx="50">
                  <c:v>56.313131313131315</c:v>
                </c:pt>
                <c:pt idx="51">
                  <c:v>58.075221238938056</c:v>
                </c:pt>
                <c:pt idx="52">
                  <c:v>61.403508771929829</c:v>
                </c:pt>
                <c:pt idx="53">
                  <c:v>63.7</c:v>
                </c:pt>
                <c:pt idx="54">
                  <c:v>63.993174061433443</c:v>
                </c:pt>
                <c:pt idx="55">
                  <c:v>62.866108786610873</c:v>
                </c:pt>
                <c:pt idx="56">
                  <c:v>63.46153846153846</c:v>
                </c:pt>
                <c:pt idx="57">
                  <c:v>62.227074235807855</c:v>
                </c:pt>
                <c:pt idx="58">
                  <c:v>60.1</c:v>
                </c:pt>
                <c:pt idx="59">
                  <c:v>58.9</c:v>
                </c:pt>
                <c:pt idx="60">
                  <c:v>59.2</c:v>
                </c:pt>
              </c:numCache>
            </c:numRef>
          </c:val>
          <c:smooth val="0"/>
          <c:extLst>
            <c:ext xmlns:c16="http://schemas.microsoft.com/office/drawing/2014/chart" uri="{C3380CC4-5D6E-409C-BE32-E72D297353CC}">
              <c16:uniqueId val="{00000002-EF4B-4243-ABFD-02438FC1AF6F}"/>
            </c:ext>
          </c:extLst>
        </c:ser>
        <c:ser>
          <c:idx val="3"/>
          <c:order val="3"/>
          <c:tx>
            <c:strRef>
              <c:f>Sheet1!$E$1</c:f>
              <c:strCache>
                <c:ptCount val="1"/>
                <c:pt idx="0">
                  <c:v>50</c:v>
                </c:pt>
              </c:strCache>
            </c:strRef>
          </c:tx>
          <c:spPr>
            <a:ln w="28575" cap="rnd">
              <a:solidFill>
                <a:schemeClr val="tx1"/>
              </a:solidFill>
              <a:round/>
            </a:ln>
            <a:effectLst/>
          </c:spPr>
          <c:marker>
            <c:symbol val="none"/>
          </c:marker>
          <c:cat>
            <c:strRef>
              <c:f>Sheet1!$A$2:$A$62</c:f>
              <c:strCache>
                <c:ptCount val="61"/>
                <c:pt idx="0">
                  <c:v>Q2 2012</c:v>
                </c:pt>
                <c:pt idx="1">
                  <c:v>Q3 2012</c:v>
                </c:pt>
                <c:pt idx="2">
                  <c:v>Q4 2012</c:v>
                </c:pt>
                <c:pt idx="3">
                  <c:v>Q1 2013</c:v>
                </c:pt>
                <c:pt idx="4">
                  <c:v>Q2 2013</c:v>
                </c:pt>
                <c:pt idx="5">
                  <c:v>Q3 2013</c:v>
                </c:pt>
                <c:pt idx="6">
                  <c:v>Q4 2013</c:v>
                </c:pt>
                <c:pt idx="7">
                  <c:v>Q1 2014</c:v>
                </c:pt>
                <c:pt idx="8">
                  <c:v>Q2 2014</c:v>
                </c:pt>
                <c:pt idx="9">
                  <c:v>Q3 2014</c:v>
                </c:pt>
                <c:pt idx="10">
                  <c:v>Q4 2014</c:v>
                </c:pt>
                <c:pt idx="11">
                  <c:v>Q1 2015</c:v>
                </c:pt>
                <c:pt idx="12">
                  <c:v>Q2 2015</c:v>
                </c:pt>
                <c:pt idx="13">
                  <c:v>Q3 2015</c:v>
                </c:pt>
                <c:pt idx="14">
                  <c:v>Q4 2015</c:v>
                </c:pt>
                <c:pt idx="15">
                  <c:v>Q1 2016</c:v>
                </c:pt>
                <c:pt idx="16">
                  <c:v>Q2 2016</c:v>
                </c:pt>
                <c:pt idx="17">
                  <c:v>Q3 2016</c:v>
                </c:pt>
                <c:pt idx="18">
                  <c:v>Q4 2016</c:v>
                </c:pt>
                <c:pt idx="19">
                  <c:v>Q1 2017</c:v>
                </c:pt>
                <c:pt idx="20">
                  <c:v>Q2 2017</c:v>
                </c:pt>
                <c:pt idx="21">
                  <c:v>Q3 2017</c:v>
                </c:pt>
                <c:pt idx="22">
                  <c:v>Q4 2017</c:v>
                </c:pt>
                <c:pt idx="23">
                  <c:v>Q1 2018</c:v>
                </c:pt>
                <c:pt idx="24">
                  <c:v>Q2 2018</c:v>
                </c:pt>
                <c:pt idx="25">
                  <c:v>Q3 2018</c:v>
                </c:pt>
                <c:pt idx="26">
                  <c:v>Q4 2018</c:v>
                </c:pt>
                <c:pt idx="27">
                  <c:v>Jan-19</c:v>
                </c:pt>
                <c:pt idx="28">
                  <c:v>Feb-19</c:v>
                </c:pt>
                <c:pt idx="29">
                  <c:v>Mar-19</c:v>
                </c:pt>
                <c:pt idx="30">
                  <c:v>Apr-19</c:v>
                </c:pt>
                <c:pt idx="31">
                  <c:v>May-19</c:v>
                </c:pt>
                <c:pt idx="32">
                  <c:v>Jun-19</c:v>
                </c:pt>
                <c:pt idx="33">
                  <c:v>Jul-19</c:v>
                </c:pt>
                <c:pt idx="34">
                  <c:v>Aug-19</c:v>
                </c:pt>
                <c:pt idx="35">
                  <c:v>Sep-19</c:v>
                </c:pt>
                <c:pt idx="36">
                  <c:v>Oct-19</c:v>
                </c:pt>
                <c:pt idx="37">
                  <c:v>Nov-19</c:v>
                </c:pt>
                <c:pt idx="38">
                  <c:v>Dec-19</c:v>
                </c:pt>
                <c:pt idx="39">
                  <c:v>Jan-20</c:v>
                </c:pt>
                <c:pt idx="40">
                  <c:v>Feb-20</c:v>
                </c:pt>
                <c:pt idx="41">
                  <c:v>Mar-20</c:v>
                </c:pt>
                <c:pt idx="42">
                  <c:v>Apr-20</c:v>
                </c:pt>
                <c:pt idx="43">
                  <c:v>May-20</c:v>
                </c:pt>
                <c:pt idx="44">
                  <c:v>Jun-20</c:v>
                </c:pt>
                <c:pt idx="45">
                  <c:v>Jul-20</c:v>
                </c:pt>
                <c:pt idx="46">
                  <c:v>Aug-20</c:v>
                </c:pt>
                <c:pt idx="47">
                  <c:v>Sep-20</c:v>
                </c:pt>
                <c:pt idx="48">
                  <c:v>Oct-20</c:v>
                </c:pt>
                <c:pt idx="49">
                  <c:v>Nov-20</c:v>
                </c:pt>
                <c:pt idx="50">
                  <c:v>Dec-20</c:v>
                </c:pt>
                <c:pt idx="51">
                  <c:v>Jan-21</c:v>
                </c:pt>
                <c:pt idx="52">
                  <c:v>Feb-21</c:v>
                </c:pt>
                <c:pt idx="53">
                  <c:v>Mar-21</c:v>
                </c:pt>
                <c:pt idx="54">
                  <c:v>Apr-21</c:v>
                </c:pt>
                <c:pt idx="55">
                  <c:v>May-21</c:v>
                </c:pt>
                <c:pt idx="56">
                  <c:v>Jun-21</c:v>
                </c:pt>
                <c:pt idx="57">
                  <c:v>Jul-21</c:v>
                </c:pt>
                <c:pt idx="58">
                  <c:v>Aug-21</c:v>
                </c:pt>
                <c:pt idx="59">
                  <c:v>Sep-21</c:v>
                </c:pt>
                <c:pt idx="60">
                  <c:v>Oct-21</c:v>
                </c:pt>
              </c:strCache>
            </c:strRef>
          </c:cat>
          <c:val>
            <c:numRef>
              <c:f>Sheet1!$E$2:$E$62</c:f>
              <c:numCache>
                <c:formatCode>0.0</c:formatCode>
                <c:ptCount val="61"/>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pt idx="51">
                  <c:v>50</c:v>
                </c:pt>
                <c:pt idx="52">
                  <c:v>50</c:v>
                </c:pt>
                <c:pt idx="53">
                  <c:v>50</c:v>
                </c:pt>
                <c:pt idx="54">
                  <c:v>50</c:v>
                </c:pt>
                <c:pt idx="55">
                  <c:v>50</c:v>
                </c:pt>
                <c:pt idx="56">
                  <c:v>50</c:v>
                </c:pt>
                <c:pt idx="57">
                  <c:v>50</c:v>
                </c:pt>
                <c:pt idx="58">
                  <c:v>50</c:v>
                </c:pt>
                <c:pt idx="59">
                  <c:v>50</c:v>
                </c:pt>
                <c:pt idx="60">
                  <c:v>50</c:v>
                </c:pt>
              </c:numCache>
            </c:numRef>
          </c:val>
          <c:smooth val="0"/>
          <c:extLst>
            <c:ext xmlns:c16="http://schemas.microsoft.com/office/drawing/2014/chart" uri="{C3380CC4-5D6E-409C-BE32-E72D297353CC}">
              <c16:uniqueId val="{00000003-EF4B-4243-ABFD-02438FC1AF6F}"/>
            </c:ext>
          </c:extLst>
        </c:ser>
        <c:dLbls>
          <c:showLegendKey val="0"/>
          <c:showVal val="0"/>
          <c:showCatName val="0"/>
          <c:showSerName val="0"/>
          <c:showPercent val="0"/>
          <c:showBubbleSize val="0"/>
        </c:dLbls>
        <c:smooth val="0"/>
        <c:axId val="1173486575"/>
        <c:axId val="1183044143"/>
      </c:lineChart>
      <c:catAx>
        <c:axId val="1173486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Constantia" panose="02030602050306030303" pitchFamily="18" charset="0"/>
                <a:ea typeface="+mn-ea"/>
                <a:cs typeface="+mn-cs"/>
              </a:defRPr>
            </a:pPr>
            <a:endParaRPr lang="en-US"/>
          </a:p>
        </c:txPr>
        <c:crossAx val="1183044143"/>
        <c:crosses val="autoZero"/>
        <c:auto val="1"/>
        <c:lblAlgn val="ctr"/>
        <c:lblOffset val="100"/>
        <c:tickLblSkip val="2"/>
        <c:noMultiLvlLbl val="0"/>
      </c:catAx>
      <c:valAx>
        <c:axId val="1183044143"/>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Constantia" panose="02030602050306030303" pitchFamily="18" charset="0"/>
                <a:ea typeface="+mn-ea"/>
                <a:cs typeface="+mn-cs"/>
              </a:defRPr>
            </a:pPr>
            <a:endParaRPr lang="en-US"/>
          </a:p>
        </c:txPr>
        <c:crossAx val="1173486575"/>
        <c:crosses val="autoZero"/>
        <c:crossBetween val="between"/>
      </c:valAx>
      <c:spPr>
        <a:noFill/>
        <a:ln>
          <a:noFill/>
        </a:ln>
        <a:effectLst/>
      </c:spPr>
    </c:plotArea>
    <c:legend>
      <c:legendPos val="t"/>
      <c:legendEntry>
        <c:idx val="3"/>
        <c:delete val="1"/>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Constantia" panose="02030602050306030303"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latin typeface="Constantia" panose="02030602050306030303" pitchFamily="18"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743782974097934E-2"/>
          <c:y val="0.12511588463722736"/>
          <c:w val="0.93716545375009941"/>
          <c:h val="0.77769028871391077"/>
        </c:manualLayout>
      </c:layout>
      <c:barChart>
        <c:barDir val="col"/>
        <c:grouping val="clustered"/>
        <c:varyColors val="0"/>
        <c:ser>
          <c:idx val="0"/>
          <c:order val="0"/>
          <c:tx>
            <c:strRef>
              <c:f>Sheet1!$B$1</c:f>
              <c:strCache>
                <c:ptCount val="1"/>
                <c:pt idx="0">
                  <c:v>Oct-20</c:v>
                </c:pt>
              </c:strCache>
            </c:strRef>
          </c:tx>
          <c:spPr>
            <a:solidFill>
              <a:srgbClr val="01189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onstantia" panose="02030602050306030303" pitchFamily="18"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Sales</c:v>
                </c:pt>
                <c:pt idx="1">
                  <c:v>Profit Margins</c:v>
                </c:pt>
                <c:pt idx="2">
                  <c:v>Staffing</c:v>
                </c:pt>
              </c:strCache>
            </c:strRef>
          </c:cat>
          <c:val>
            <c:numRef>
              <c:f>Sheet1!$B$2:$B$4</c:f>
              <c:numCache>
                <c:formatCode>0.0</c:formatCode>
                <c:ptCount val="3"/>
                <c:pt idx="0">
                  <c:v>52.66990291262136</c:v>
                </c:pt>
                <c:pt idx="1">
                  <c:v>47.087378640776699</c:v>
                </c:pt>
                <c:pt idx="2">
                  <c:v>56.553398058252426</c:v>
                </c:pt>
              </c:numCache>
            </c:numRef>
          </c:val>
          <c:extLst>
            <c:ext xmlns:c16="http://schemas.microsoft.com/office/drawing/2014/chart" uri="{C3380CC4-5D6E-409C-BE32-E72D297353CC}">
              <c16:uniqueId val="{00000000-1DC4-ED40-9562-5516ED587406}"/>
            </c:ext>
          </c:extLst>
        </c:ser>
        <c:ser>
          <c:idx val="1"/>
          <c:order val="1"/>
          <c:tx>
            <c:strRef>
              <c:f>Sheet1!$C$1</c:f>
              <c:strCache>
                <c:ptCount val="1"/>
                <c:pt idx="0">
                  <c:v>Oct-21</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onstantia" panose="02030602050306030303" pitchFamily="18"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Sales</c:v>
                </c:pt>
                <c:pt idx="1">
                  <c:v>Profit Margins</c:v>
                </c:pt>
                <c:pt idx="2">
                  <c:v>Staffing</c:v>
                </c:pt>
              </c:strCache>
            </c:strRef>
          </c:cat>
          <c:val>
            <c:numRef>
              <c:f>Sheet1!$C$2:$C$4</c:f>
              <c:numCache>
                <c:formatCode>0.0</c:formatCode>
                <c:ptCount val="3"/>
                <c:pt idx="0">
                  <c:v>59.733606557377051</c:v>
                </c:pt>
                <c:pt idx="1">
                  <c:v>48.872950819672127</c:v>
                </c:pt>
                <c:pt idx="2">
                  <c:v>59.221311475409834</c:v>
                </c:pt>
              </c:numCache>
            </c:numRef>
          </c:val>
          <c:extLst>
            <c:ext xmlns:c16="http://schemas.microsoft.com/office/drawing/2014/chart" uri="{C3380CC4-5D6E-409C-BE32-E72D297353CC}">
              <c16:uniqueId val="{00000001-1DC4-ED40-9562-5516ED587406}"/>
            </c:ext>
          </c:extLst>
        </c:ser>
        <c:dLbls>
          <c:dLblPos val="inEnd"/>
          <c:showLegendKey val="0"/>
          <c:showVal val="1"/>
          <c:showCatName val="0"/>
          <c:showSerName val="0"/>
          <c:showPercent val="0"/>
          <c:showBubbleSize val="0"/>
        </c:dLbls>
        <c:gapWidth val="219"/>
        <c:overlap val="-27"/>
        <c:axId val="1421997152"/>
        <c:axId val="1421998784"/>
      </c:barChart>
      <c:catAx>
        <c:axId val="142199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Constantia" panose="02030602050306030303" pitchFamily="18" charset="0"/>
                <a:ea typeface="+mn-ea"/>
                <a:cs typeface="+mn-cs"/>
              </a:defRPr>
            </a:pPr>
            <a:endParaRPr lang="en-US"/>
          </a:p>
        </c:txPr>
        <c:crossAx val="1421998784"/>
        <c:crosses val="autoZero"/>
        <c:auto val="1"/>
        <c:lblAlgn val="ctr"/>
        <c:lblOffset val="100"/>
        <c:noMultiLvlLbl val="0"/>
      </c:catAx>
      <c:valAx>
        <c:axId val="1421998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Constantia" panose="02030602050306030303" pitchFamily="18" charset="0"/>
                <a:ea typeface="+mn-ea"/>
                <a:cs typeface="+mn-cs"/>
              </a:defRPr>
            </a:pPr>
            <a:endParaRPr lang="en-US"/>
          </a:p>
        </c:txPr>
        <c:crossAx val="1421997152"/>
        <c:crosses val="autoZero"/>
        <c:crossBetween val="between"/>
      </c:valAx>
      <c:spPr>
        <a:noFill/>
        <a:ln>
          <a:noFill/>
        </a:ln>
        <a:effectLst/>
      </c:spPr>
    </c:plotArea>
    <c:legend>
      <c:legendPos val="t"/>
      <c:layout>
        <c:manualLayout>
          <c:xMode val="edge"/>
          <c:yMode val="edge"/>
          <c:x val="0.36802316140406699"/>
          <c:y val="3.1676413255360622E-2"/>
          <c:w val="0.2660580542962433"/>
          <c:h val="7.3503476539116819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Constantia" panose="02030602050306030303"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latin typeface="Constantia" panose="02030602050306030303" pitchFamily="18"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7403438916726317"/>
          <c:y val="1.5964240102171099E-2"/>
          <c:w val="0.59601054839735945"/>
          <c:h val="0.84094175934558901"/>
        </c:manualLayout>
      </c:layout>
      <c:barChart>
        <c:barDir val="bar"/>
        <c:grouping val="clustered"/>
        <c:varyColors val="0"/>
        <c:ser>
          <c:idx val="0"/>
          <c:order val="0"/>
          <c:tx>
            <c:strRef>
              <c:f>Sheet1!$A$2</c:f>
              <c:strCache>
                <c:ptCount val="1"/>
                <c:pt idx="0">
                  <c:v>2022P</c:v>
                </c:pt>
              </c:strCache>
            </c:strRef>
          </c:tx>
          <c:spPr>
            <a:solidFill>
              <a:srgbClr val="73D5FF"/>
            </a:solidFill>
            <a:ln w="14640">
              <a:noFill/>
              <a:prstDash val="solid"/>
            </a:ln>
          </c:spPr>
          <c:invertIfNegative val="0"/>
          <c:dPt>
            <c:idx val="0"/>
            <c:invertIfNegative val="0"/>
            <c:bubble3D val="0"/>
            <c:spPr>
              <a:solidFill>
                <a:srgbClr val="73D5FF"/>
              </a:solidFill>
              <a:ln w="12794">
                <a:noFill/>
                <a:prstDash val="solid"/>
              </a:ln>
            </c:spPr>
            <c:extLst>
              <c:ext xmlns:c16="http://schemas.microsoft.com/office/drawing/2014/chart" uri="{C3380CC4-5D6E-409C-BE32-E72D297353CC}">
                <c16:uniqueId val="{00000001-2DF3-FC49-B503-EB5CE3678D00}"/>
              </c:ext>
            </c:extLst>
          </c:dPt>
          <c:dPt>
            <c:idx val="1"/>
            <c:invertIfNegative val="0"/>
            <c:bubble3D val="0"/>
            <c:spPr>
              <a:solidFill>
                <a:srgbClr val="73D5FF"/>
              </a:solidFill>
              <a:ln w="12794">
                <a:noFill/>
                <a:prstDash val="solid"/>
              </a:ln>
            </c:spPr>
            <c:extLst>
              <c:ext xmlns:c16="http://schemas.microsoft.com/office/drawing/2014/chart" uri="{C3380CC4-5D6E-409C-BE32-E72D297353CC}">
                <c16:uniqueId val="{00000003-2DF3-FC49-B503-EB5CE3678D00}"/>
              </c:ext>
            </c:extLst>
          </c:dPt>
          <c:dPt>
            <c:idx val="2"/>
            <c:invertIfNegative val="0"/>
            <c:bubble3D val="0"/>
            <c:spPr>
              <a:solidFill>
                <a:srgbClr val="2A59E1"/>
              </a:solidFill>
              <a:ln w="12794">
                <a:noFill/>
                <a:prstDash val="solid"/>
              </a:ln>
            </c:spPr>
            <c:extLst>
              <c:ext xmlns:c16="http://schemas.microsoft.com/office/drawing/2014/chart" uri="{C3380CC4-5D6E-409C-BE32-E72D297353CC}">
                <c16:uniqueId val="{00000005-2DF3-FC49-B503-EB5CE3678D00}"/>
              </c:ext>
            </c:extLst>
          </c:dPt>
          <c:dPt>
            <c:idx val="3"/>
            <c:invertIfNegative val="0"/>
            <c:bubble3D val="0"/>
            <c:spPr>
              <a:solidFill>
                <a:srgbClr val="2A59E1"/>
              </a:solidFill>
              <a:ln w="12794">
                <a:noFill/>
                <a:prstDash val="solid"/>
              </a:ln>
            </c:spPr>
            <c:extLst>
              <c:ext xmlns:c16="http://schemas.microsoft.com/office/drawing/2014/chart" uri="{C3380CC4-5D6E-409C-BE32-E72D297353CC}">
                <c16:uniqueId val="{00000007-2DF3-FC49-B503-EB5CE3678D00}"/>
              </c:ext>
            </c:extLst>
          </c:dPt>
          <c:dPt>
            <c:idx val="4"/>
            <c:invertIfNegative val="0"/>
            <c:bubble3D val="0"/>
            <c:spPr>
              <a:solidFill>
                <a:srgbClr val="73D5FF"/>
              </a:solidFill>
              <a:ln w="12794">
                <a:noFill/>
                <a:prstDash val="solid"/>
              </a:ln>
            </c:spPr>
            <c:extLst>
              <c:ext xmlns:c16="http://schemas.microsoft.com/office/drawing/2014/chart" uri="{C3380CC4-5D6E-409C-BE32-E72D297353CC}">
                <c16:uniqueId val="{00000009-2DF3-FC49-B503-EB5CE3678D00}"/>
              </c:ext>
            </c:extLst>
          </c:dPt>
          <c:dPt>
            <c:idx val="5"/>
            <c:invertIfNegative val="0"/>
            <c:bubble3D val="0"/>
            <c:spPr>
              <a:solidFill>
                <a:srgbClr val="73D5FF"/>
              </a:solidFill>
              <a:ln w="12794">
                <a:noFill/>
                <a:prstDash val="solid"/>
              </a:ln>
            </c:spPr>
            <c:extLst>
              <c:ext xmlns:c16="http://schemas.microsoft.com/office/drawing/2014/chart" uri="{C3380CC4-5D6E-409C-BE32-E72D297353CC}">
                <c16:uniqueId val="{0000000B-2DF3-FC49-B503-EB5CE3678D00}"/>
              </c:ext>
            </c:extLst>
          </c:dPt>
          <c:dPt>
            <c:idx val="6"/>
            <c:invertIfNegative val="0"/>
            <c:bubble3D val="0"/>
            <c:spPr>
              <a:solidFill>
                <a:srgbClr val="2A59E1"/>
              </a:solidFill>
              <a:ln w="12794">
                <a:noFill/>
                <a:prstDash val="solid"/>
              </a:ln>
            </c:spPr>
            <c:extLst>
              <c:ext xmlns:c16="http://schemas.microsoft.com/office/drawing/2014/chart" uri="{C3380CC4-5D6E-409C-BE32-E72D297353CC}">
                <c16:uniqueId val="{0000000D-2DF3-FC49-B503-EB5CE3678D00}"/>
              </c:ext>
            </c:extLst>
          </c:dPt>
          <c:dPt>
            <c:idx val="7"/>
            <c:invertIfNegative val="0"/>
            <c:bubble3D val="0"/>
            <c:spPr>
              <a:solidFill>
                <a:srgbClr val="73D5FF"/>
              </a:solidFill>
              <a:ln w="12794">
                <a:noFill/>
                <a:prstDash val="solid"/>
              </a:ln>
            </c:spPr>
            <c:extLst>
              <c:ext xmlns:c16="http://schemas.microsoft.com/office/drawing/2014/chart" uri="{C3380CC4-5D6E-409C-BE32-E72D297353CC}">
                <c16:uniqueId val="{0000000F-2DF3-FC49-B503-EB5CE3678D00}"/>
              </c:ext>
            </c:extLst>
          </c:dPt>
          <c:dPt>
            <c:idx val="8"/>
            <c:invertIfNegative val="0"/>
            <c:bubble3D val="0"/>
            <c:spPr>
              <a:solidFill>
                <a:srgbClr val="2A59E1"/>
              </a:solidFill>
              <a:ln w="12794">
                <a:noFill/>
                <a:prstDash val="solid"/>
              </a:ln>
            </c:spPr>
            <c:extLst>
              <c:ext xmlns:c16="http://schemas.microsoft.com/office/drawing/2014/chart" uri="{C3380CC4-5D6E-409C-BE32-E72D297353CC}">
                <c16:uniqueId val="{00000011-2DF3-FC49-B503-EB5CE3678D00}"/>
              </c:ext>
            </c:extLst>
          </c:dPt>
          <c:dPt>
            <c:idx val="9"/>
            <c:invertIfNegative val="0"/>
            <c:bubble3D val="0"/>
            <c:spPr>
              <a:solidFill>
                <a:srgbClr val="2A59E1"/>
              </a:solidFill>
              <a:ln w="12794">
                <a:noFill/>
                <a:prstDash val="solid"/>
              </a:ln>
            </c:spPr>
            <c:extLst>
              <c:ext xmlns:c16="http://schemas.microsoft.com/office/drawing/2014/chart" uri="{C3380CC4-5D6E-409C-BE32-E72D297353CC}">
                <c16:uniqueId val="{00000013-2DF3-FC49-B503-EB5CE3678D00}"/>
              </c:ext>
            </c:extLst>
          </c:dPt>
          <c:dPt>
            <c:idx val="10"/>
            <c:invertIfNegative val="0"/>
            <c:bubble3D val="0"/>
            <c:spPr>
              <a:solidFill>
                <a:srgbClr val="130193"/>
              </a:solidFill>
              <a:ln w="12794">
                <a:noFill/>
                <a:prstDash val="solid"/>
              </a:ln>
            </c:spPr>
            <c:extLst>
              <c:ext xmlns:c16="http://schemas.microsoft.com/office/drawing/2014/chart" uri="{C3380CC4-5D6E-409C-BE32-E72D297353CC}">
                <c16:uniqueId val="{00000015-2DF3-FC49-B503-EB5CE3678D00}"/>
              </c:ext>
            </c:extLst>
          </c:dPt>
          <c:dPt>
            <c:idx val="11"/>
            <c:invertIfNegative val="0"/>
            <c:bubble3D val="0"/>
            <c:spPr>
              <a:solidFill>
                <a:srgbClr val="73D5FF"/>
              </a:solidFill>
              <a:ln w="12794">
                <a:noFill/>
                <a:prstDash val="solid"/>
              </a:ln>
            </c:spPr>
            <c:extLst>
              <c:ext xmlns:c16="http://schemas.microsoft.com/office/drawing/2014/chart" uri="{C3380CC4-5D6E-409C-BE32-E72D297353CC}">
                <c16:uniqueId val="{00000017-2DF3-FC49-B503-EB5CE3678D00}"/>
              </c:ext>
            </c:extLst>
          </c:dPt>
          <c:dPt>
            <c:idx val="12"/>
            <c:invertIfNegative val="0"/>
            <c:bubble3D val="0"/>
            <c:spPr>
              <a:solidFill>
                <a:srgbClr val="73D5FF"/>
              </a:solidFill>
              <a:ln w="12794">
                <a:noFill/>
                <a:prstDash val="solid"/>
              </a:ln>
            </c:spPr>
            <c:extLst>
              <c:ext xmlns:c16="http://schemas.microsoft.com/office/drawing/2014/chart" uri="{C3380CC4-5D6E-409C-BE32-E72D297353CC}">
                <c16:uniqueId val="{00000019-2DF3-FC49-B503-EB5CE3678D00}"/>
              </c:ext>
            </c:extLst>
          </c:dPt>
          <c:dPt>
            <c:idx val="13"/>
            <c:invertIfNegative val="0"/>
            <c:bubble3D val="0"/>
            <c:spPr>
              <a:solidFill>
                <a:srgbClr val="73D5FF"/>
              </a:solidFill>
              <a:ln w="12794">
                <a:noFill/>
                <a:prstDash val="solid"/>
              </a:ln>
            </c:spPr>
            <c:extLst>
              <c:ext xmlns:c16="http://schemas.microsoft.com/office/drawing/2014/chart" uri="{C3380CC4-5D6E-409C-BE32-E72D297353CC}">
                <c16:uniqueId val="{0000001B-2DF3-FC49-B503-EB5CE3678D00}"/>
              </c:ext>
            </c:extLst>
          </c:dPt>
          <c:dPt>
            <c:idx val="14"/>
            <c:invertIfNegative val="0"/>
            <c:bubble3D val="0"/>
            <c:spPr>
              <a:solidFill>
                <a:srgbClr val="73D5FF"/>
              </a:solidFill>
              <a:ln w="12794">
                <a:noFill/>
                <a:prstDash val="solid"/>
              </a:ln>
            </c:spPr>
            <c:extLst>
              <c:ext xmlns:c16="http://schemas.microsoft.com/office/drawing/2014/chart" uri="{C3380CC4-5D6E-409C-BE32-E72D297353CC}">
                <c16:uniqueId val="{0000001D-2DF3-FC49-B503-EB5CE3678D00}"/>
              </c:ext>
            </c:extLst>
          </c:dPt>
          <c:dPt>
            <c:idx val="18"/>
            <c:invertIfNegative val="0"/>
            <c:bubble3D val="0"/>
            <c:extLst>
              <c:ext xmlns:c16="http://schemas.microsoft.com/office/drawing/2014/chart" uri="{C3380CC4-5D6E-409C-BE32-E72D297353CC}">
                <c16:uniqueId val="{0000001E-2DF3-FC49-B503-EB5CE3678D00}"/>
              </c:ext>
            </c:extLst>
          </c:dPt>
          <c:dPt>
            <c:idx val="19"/>
            <c:invertIfNegative val="0"/>
            <c:bubble3D val="0"/>
            <c:extLst>
              <c:ext xmlns:c16="http://schemas.microsoft.com/office/drawing/2014/chart" uri="{C3380CC4-5D6E-409C-BE32-E72D297353CC}">
                <c16:uniqueId val="{0000001F-2DF3-FC49-B503-EB5CE3678D00}"/>
              </c:ext>
            </c:extLst>
          </c:dPt>
          <c:dPt>
            <c:idx val="20"/>
            <c:invertIfNegative val="0"/>
            <c:bubble3D val="0"/>
            <c:spPr>
              <a:solidFill>
                <a:srgbClr val="2A59E1"/>
              </a:solidFill>
              <a:ln w="14640">
                <a:noFill/>
                <a:prstDash val="solid"/>
              </a:ln>
            </c:spPr>
            <c:extLst>
              <c:ext xmlns:c16="http://schemas.microsoft.com/office/drawing/2014/chart" uri="{C3380CC4-5D6E-409C-BE32-E72D297353CC}">
                <c16:uniqueId val="{00000021-2DF3-FC49-B503-EB5CE3678D00}"/>
              </c:ext>
            </c:extLst>
          </c:dPt>
          <c:dPt>
            <c:idx val="21"/>
            <c:invertIfNegative val="0"/>
            <c:bubble3D val="0"/>
            <c:spPr>
              <a:solidFill>
                <a:srgbClr val="130193"/>
              </a:solidFill>
              <a:ln w="14640">
                <a:noFill/>
                <a:prstDash val="solid"/>
              </a:ln>
            </c:spPr>
            <c:extLst>
              <c:ext xmlns:c16="http://schemas.microsoft.com/office/drawing/2014/chart" uri="{C3380CC4-5D6E-409C-BE32-E72D297353CC}">
                <c16:uniqueId val="{00000023-2DF3-FC49-B503-EB5CE3678D00}"/>
              </c:ext>
            </c:extLst>
          </c:dPt>
          <c:dLbls>
            <c:numFmt formatCode="0.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Sheet1!$B$1:$W$1</c:f>
              <c:strCache>
                <c:ptCount val="22"/>
                <c:pt idx="0">
                  <c:v>Brazil</c:v>
                </c:pt>
                <c:pt idx="1">
                  <c:v>Mexico</c:v>
                </c:pt>
                <c:pt idx="2">
                  <c:v>Latin America &amp; the Caribbean</c:v>
                </c:pt>
                <c:pt idx="3">
                  <c:v>Middle East &amp; Central Asia</c:v>
                </c:pt>
                <c:pt idx="4">
                  <c:v>India</c:v>
                </c:pt>
                <c:pt idx="5">
                  <c:v>China</c:v>
                </c:pt>
                <c:pt idx="6">
                  <c:v>Emerging &amp; Developing Asia</c:v>
                </c:pt>
                <c:pt idx="7">
                  <c:v>Russia</c:v>
                </c:pt>
                <c:pt idx="8">
                  <c:v>Emerging &amp; Developing Europe</c:v>
                </c:pt>
                <c:pt idx="9">
                  <c:v>Sub-Saharan Africa</c:v>
                </c:pt>
                <c:pt idx="10">
                  <c:v>Emerging Market &amp; Developing Economies</c:v>
                </c:pt>
                <c:pt idx="11">
                  <c:v>United States</c:v>
                </c:pt>
                <c:pt idx="12">
                  <c:v>Australia</c:v>
                </c:pt>
                <c:pt idx="13">
                  <c:v>Canada</c:v>
                </c:pt>
                <c:pt idx="14">
                  <c:v>United Kingdom</c:v>
                </c:pt>
                <c:pt idx="15">
                  <c:v>Japan</c:v>
                </c:pt>
                <c:pt idx="16">
                  <c:v>Spain</c:v>
                </c:pt>
                <c:pt idx="17">
                  <c:v>Italy</c:v>
                </c:pt>
                <c:pt idx="18">
                  <c:v>Germany</c:v>
                </c:pt>
                <c:pt idx="19">
                  <c:v>France</c:v>
                </c:pt>
                <c:pt idx="20">
                  <c:v>Euro Area</c:v>
                </c:pt>
                <c:pt idx="21">
                  <c:v>Advanced Economies</c:v>
                </c:pt>
              </c:strCache>
            </c:strRef>
          </c:cat>
          <c:val>
            <c:numRef>
              <c:f>Sheet1!$B$2:$W$2</c:f>
              <c:numCache>
                <c:formatCode>0.00%</c:formatCode>
                <c:ptCount val="22"/>
                <c:pt idx="0">
                  <c:v>1.5220000000000001E-2</c:v>
                </c:pt>
                <c:pt idx="1">
                  <c:v>4.0010000000000004E-2</c:v>
                </c:pt>
                <c:pt idx="2">
                  <c:v>3.049E-2</c:v>
                </c:pt>
                <c:pt idx="3">
                  <c:v>4.0689999999999997E-2</c:v>
                </c:pt>
                <c:pt idx="4">
                  <c:v>8.523E-2</c:v>
                </c:pt>
                <c:pt idx="5">
                  <c:v>5.602E-2</c:v>
                </c:pt>
                <c:pt idx="6">
                  <c:v>6.3170000000000004E-2</c:v>
                </c:pt>
                <c:pt idx="7">
                  <c:v>2.947E-2</c:v>
                </c:pt>
                <c:pt idx="8">
                  <c:v>3.5859999999999996E-2</c:v>
                </c:pt>
                <c:pt idx="9">
                  <c:v>3.7960000000000001E-2</c:v>
                </c:pt>
                <c:pt idx="10">
                  <c:v>5.1459999999999999E-2</c:v>
                </c:pt>
                <c:pt idx="11">
                  <c:v>5.1980000000000005E-2</c:v>
                </c:pt>
                <c:pt idx="12">
                  <c:v>4.138E-2</c:v>
                </c:pt>
                <c:pt idx="13">
                  <c:v>4.8890000000000003E-2</c:v>
                </c:pt>
                <c:pt idx="14">
                  <c:v>5.0130000000000001E-2</c:v>
                </c:pt>
                <c:pt idx="15">
                  <c:v>3.1989999999999998E-2</c:v>
                </c:pt>
                <c:pt idx="16">
                  <c:v>6.3850000000000004E-2</c:v>
                </c:pt>
                <c:pt idx="17">
                  <c:v>4.233E-2</c:v>
                </c:pt>
                <c:pt idx="18">
                  <c:v>4.5599999999999995E-2</c:v>
                </c:pt>
                <c:pt idx="19">
                  <c:v>3.9309999999999998E-2</c:v>
                </c:pt>
                <c:pt idx="20">
                  <c:v>4.3479999999999998E-2</c:v>
                </c:pt>
                <c:pt idx="21">
                  <c:v>4.5350000000000001E-2</c:v>
                </c:pt>
              </c:numCache>
            </c:numRef>
          </c:val>
          <c:extLst>
            <c:ext xmlns:c16="http://schemas.microsoft.com/office/drawing/2014/chart" uri="{C3380CC4-5D6E-409C-BE32-E72D297353CC}">
              <c16:uniqueId val="{00000024-2DF3-FC49-B503-EB5CE3678D00}"/>
            </c:ext>
          </c:extLst>
        </c:ser>
        <c:dLbls>
          <c:dLblPos val="outEnd"/>
          <c:showLegendKey val="0"/>
          <c:showVal val="1"/>
          <c:showCatName val="0"/>
          <c:showSerName val="0"/>
          <c:showPercent val="0"/>
          <c:showBubbleSize val="0"/>
        </c:dLbls>
        <c:gapWidth val="150"/>
        <c:axId val="630145264"/>
        <c:axId val="630150360"/>
      </c:barChart>
      <c:catAx>
        <c:axId val="630145264"/>
        <c:scaling>
          <c:orientation val="minMax"/>
        </c:scaling>
        <c:delete val="0"/>
        <c:axPos val="l"/>
        <c:numFmt formatCode="General" sourceLinked="1"/>
        <c:majorTickMark val="out"/>
        <c:minorTickMark val="none"/>
        <c:tickLblPos val="low"/>
        <c:spPr>
          <a:ln w="3197">
            <a:solidFill>
              <a:schemeClr val="tx1"/>
            </a:solidFill>
            <a:prstDash val="solid"/>
          </a:ln>
        </c:spPr>
        <c:txPr>
          <a:bodyPr rot="0" vert="horz"/>
          <a:lstStyle/>
          <a:p>
            <a:pPr>
              <a:defRPr sz="1500"/>
            </a:pPr>
            <a:endParaRPr lang="en-US"/>
          </a:p>
        </c:txPr>
        <c:crossAx val="630150360"/>
        <c:crosses val="autoZero"/>
        <c:auto val="1"/>
        <c:lblAlgn val="ctr"/>
        <c:lblOffset val="100"/>
        <c:tickLblSkip val="1"/>
        <c:tickMarkSkip val="1"/>
        <c:noMultiLvlLbl val="0"/>
      </c:catAx>
      <c:valAx>
        <c:axId val="630150360"/>
        <c:scaling>
          <c:orientation val="minMax"/>
          <c:max val="0.1"/>
          <c:min val="0"/>
        </c:scaling>
        <c:delete val="0"/>
        <c:axPos val="b"/>
        <c:title>
          <c:tx>
            <c:rich>
              <a:bodyPr/>
              <a:lstStyle/>
              <a:p>
                <a:pPr>
                  <a:defRPr/>
                </a:pPr>
                <a:r>
                  <a:rPr lang="en-US"/>
                  <a:t>Annual % Change</a:t>
                </a:r>
              </a:p>
            </c:rich>
          </c:tx>
          <c:layout>
            <c:manualLayout>
              <c:xMode val="edge"/>
              <c:yMode val="edge"/>
              <c:x val="0.60745902833147503"/>
              <c:y val="0.94500021872266005"/>
            </c:manualLayout>
          </c:layout>
          <c:overlay val="0"/>
          <c:spPr>
            <a:noFill/>
            <a:ln w="25587">
              <a:noFill/>
            </a:ln>
          </c:spPr>
        </c:title>
        <c:numFmt formatCode="0.0%" sourceLinked="0"/>
        <c:majorTickMark val="out"/>
        <c:minorTickMark val="none"/>
        <c:tickLblPos val="nextTo"/>
        <c:spPr>
          <a:ln w="3197">
            <a:solidFill>
              <a:schemeClr val="tx1"/>
            </a:solidFill>
            <a:prstDash val="solid"/>
          </a:ln>
        </c:spPr>
        <c:txPr>
          <a:bodyPr rot="0" vert="horz"/>
          <a:lstStyle/>
          <a:p>
            <a:pPr>
              <a:defRPr/>
            </a:pPr>
            <a:endParaRPr lang="en-US"/>
          </a:p>
        </c:txPr>
        <c:crossAx val="630145264"/>
        <c:crosses val="autoZero"/>
        <c:crossBetween val="between"/>
        <c:majorUnit val="2.0000000000000004E-2"/>
      </c:valAx>
      <c:spPr>
        <a:noFill/>
        <a:ln w="25511">
          <a:noFill/>
        </a:ln>
      </c:spPr>
    </c:plotArea>
    <c:plotVisOnly val="1"/>
    <c:dispBlanksAs val="gap"/>
    <c:showDLblsOverMax val="0"/>
  </c:chart>
  <c:spPr>
    <a:noFill/>
    <a:ln>
      <a:noFill/>
    </a:ln>
  </c:spPr>
  <c:txPr>
    <a:bodyPr/>
    <a:lstStyle/>
    <a:p>
      <a:pPr>
        <a:defRPr sz="1600" b="1" i="0" u="none" strike="noStrike" baseline="0">
          <a:solidFill>
            <a:schemeClr val="tx1"/>
          </a:solidFill>
          <a:latin typeface="Arial"/>
          <a:ea typeface="Arial"/>
          <a:cs typeface="Aria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drawings/drawing1.xml><?xml version="1.0" encoding="utf-8"?>
<c:userShapes xmlns:c="http://schemas.openxmlformats.org/drawingml/2006/chart">
  <cdr:relSizeAnchor xmlns:cdr="http://schemas.openxmlformats.org/drawingml/2006/chartDrawing">
    <cdr:from>
      <cdr:x>0.64455</cdr:x>
      <cdr:y>0.64475</cdr:y>
    </cdr:from>
    <cdr:to>
      <cdr:x>0.9316</cdr:x>
      <cdr:y>0.83962</cdr:y>
    </cdr:to>
    <cdr:sp macro="" textlink="">
      <cdr:nvSpPr>
        <cdr:cNvPr id="4" name="Text Box 6">
          <a:extLst xmlns:a="http://schemas.openxmlformats.org/drawingml/2006/main">
            <a:ext uri="{FF2B5EF4-FFF2-40B4-BE49-F238E27FC236}">
              <a16:creationId xmlns:a16="http://schemas.microsoft.com/office/drawing/2014/main" id="{4BE57DC0-E762-F746-AA21-3C7B12F4A0F4}"/>
            </a:ext>
          </a:extLst>
        </cdr:cNvPr>
        <cdr:cNvSpPr txBox="1">
          <a:spLocks xmlns:a="http://schemas.openxmlformats.org/drawingml/2006/main" noChangeArrowheads="1"/>
        </cdr:cNvSpPr>
      </cdr:nvSpPr>
      <cdr:spPr bwMode="auto">
        <a:xfrm xmlns:a="http://schemas.openxmlformats.org/drawingml/2006/main">
          <a:off x="7779754" y="3360471"/>
          <a:ext cx="3464717" cy="101567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eaLnBrk="0" hangingPunct="0"/>
          <a:r>
            <a:rPr lang="en-US" sz="2000" b="1" i="0" dirty="0">
              <a:solidFill>
                <a:schemeClr val="tx1"/>
              </a:solidFill>
              <a:latin typeface="Arial" pitchFamily="34" charset="0"/>
            </a:rPr>
            <a:t> Atlanta Fed </a:t>
          </a:r>
          <a:r>
            <a:rPr lang="en-US" sz="2000" b="1" i="0" dirty="0" err="1">
              <a:solidFill>
                <a:schemeClr val="tx1"/>
              </a:solidFill>
              <a:latin typeface="Arial" pitchFamily="34" charset="0"/>
            </a:rPr>
            <a:t>GDPNow</a:t>
          </a:r>
          <a:r>
            <a:rPr lang="en-US" sz="2000" b="1" i="0" dirty="0">
              <a:solidFill>
                <a:schemeClr val="tx1"/>
              </a:solidFill>
              <a:latin typeface="Arial" pitchFamily="34" charset="0"/>
            </a:rPr>
            <a:t> Estimate for 2021Q4: </a:t>
          </a:r>
        </a:p>
        <a:p xmlns:a="http://schemas.openxmlformats.org/drawingml/2006/main">
          <a:pPr algn="l" eaLnBrk="0" hangingPunct="0"/>
          <a:r>
            <a:rPr lang="en-US" sz="2000" b="1" i="0" dirty="0">
              <a:solidFill>
                <a:schemeClr val="tx1"/>
              </a:solidFill>
              <a:latin typeface="Arial" pitchFamily="34" charset="0"/>
            </a:rPr>
            <a:t>+</a:t>
          </a:r>
          <a:r>
            <a:rPr lang="en-US" sz="2000" b="1" dirty="0">
              <a:solidFill>
                <a:schemeClr val="tx1"/>
              </a:solidFill>
              <a:latin typeface="Arial" pitchFamily="34" charset="0"/>
            </a:rPr>
            <a:t>9.7</a:t>
          </a:r>
          <a:r>
            <a:rPr lang="en-US" sz="2000" b="1" i="0" dirty="0">
              <a:solidFill>
                <a:schemeClr val="tx1"/>
              </a:solidFill>
              <a:latin typeface="Arial" pitchFamily="34" charset="0"/>
            </a:rPr>
            <a:t>% as of </a:t>
          </a:r>
          <a:r>
            <a:rPr lang="en-US" sz="2000" b="1" dirty="0">
              <a:solidFill>
                <a:schemeClr val="tx1"/>
              </a:solidFill>
              <a:latin typeface="Arial" pitchFamily="34" charset="0"/>
            </a:rPr>
            <a:t>12/1</a:t>
          </a:r>
          <a:endParaRPr lang="en-US" sz="2000" b="1" i="0" dirty="0">
            <a:solidFill>
              <a:schemeClr val="tx1"/>
            </a:solidFill>
            <a:latin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0.81778</cdr:x>
      <cdr:y>0.03866</cdr:y>
    </cdr:from>
    <cdr:to>
      <cdr:x>0.9417</cdr:x>
      <cdr:y>0.18831</cdr:y>
    </cdr:to>
    <cdr:sp macro="" textlink="">
      <cdr:nvSpPr>
        <cdr:cNvPr id="2" name="TextBox 1"/>
        <cdr:cNvSpPr txBox="1"/>
      </cdr:nvSpPr>
      <cdr:spPr>
        <a:xfrm xmlns:a="http://schemas.openxmlformats.org/drawingml/2006/main">
          <a:off x="9870611" y="201491"/>
          <a:ext cx="1495724" cy="779988"/>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1800" b="1" dirty="0">
              <a:solidFill>
                <a:schemeClr val="tx1"/>
              </a:solidFill>
              <a:latin typeface="Constantia" panose="02030602050306030303" pitchFamily="18" charset="0"/>
            </a:rPr>
            <a:t>Oct. 2021:</a:t>
          </a:r>
        </a:p>
        <a:p xmlns:a="http://schemas.openxmlformats.org/drawingml/2006/main">
          <a:pPr algn="ctr"/>
          <a:r>
            <a:rPr lang="en-US" sz="1800" b="1" dirty="0">
              <a:solidFill>
                <a:schemeClr val="tx1"/>
              </a:solidFill>
              <a:latin typeface="Constantia" panose="02030602050306030303" pitchFamily="18" charset="0"/>
            </a:rPr>
            <a:t>+21.1% YOY</a:t>
          </a:r>
        </a:p>
      </cdr:txBody>
    </cdr:sp>
  </cdr:relSizeAnchor>
</c:userShapes>
</file>

<file path=ppt/drawings/drawing3.xml><?xml version="1.0" encoding="utf-8"?>
<c:userShapes xmlns:c="http://schemas.openxmlformats.org/drawingml/2006/chart">
  <cdr:relSizeAnchor xmlns:cdr="http://schemas.openxmlformats.org/drawingml/2006/chartDrawing">
    <cdr:from>
      <cdr:x>0.33525</cdr:x>
      <cdr:y>0.2914</cdr:y>
    </cdr:from>
    <cdr:to>
      <cdr:x>0.40344</cdr:x>
      <cdr:y>0.3931</cdr:y>
    </cdr:to>
    <cdr:sp macro="" textlink="">
      <cdr:nvSpPr>
        <cdr:cNvPr id="4" name="TextBox 3">
          <a:extLst xmlns:a="http://schemas.openxmlformats.org/drawingml/2006/main">
            <a:ext uri="{FF2B5EF4-FFF2-40B4-BE49-F238E27FC236}">
              <a16:creationId xmlns:a16="http://schemas.microsoft.com/office/drawing/2014/main" id="{0304800B-1FEE-A549-9429-DBFAE2692D01}"/>
            </a:ext>
          </a:extLst>
        </cdr:cNvPr>
        <cdr:cNvSpPr txBox="1"/>
      </cdr:nvSpPr>
      <cdr:spPr>
        <a:xfrm xmlns:a="http://schemas.openxmlformats.org/drawingml/2006/main">
          <a:off x="4046506" y="1572078"/>
          <a:ext cx="823059" cy="54866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300" b="0" dirty="0">
              <a:latin typeface="Constantia" panose="02030602050306030303" pitchFamily="18" charset="0"/>
            </a:rPr>
            <a:t>Jan-11:</a:t>
          </a:r>
        </a:p>
        <a:p xmlns:a="http://schemas.openxmlformats.org/drawingml/2006/main">
          <a:pPr algn="ctr"/>
          <a:r>
            <a:rPr lang="en-US" sz="1300" b="0" dirty="0">
              <a:latin typeface="Constantia" panose="02030602050306030303" pitchFamily="18" charset="0"/>
            </a:rPr>
            <a:t>$509.0B</a:t>
          </a:r>
        </a:p>
      </cdr:txBody>
    </cdr:sp>
  </cdr:relSizeAnchor>
  <cdr:relSizeAnchor xmlns:cdr="http://schemas.openxmlformats.org/drawingml/2006/chartDrawing">
    <cdr:from>
      <cdr:x>0.93111</cdr:x>
      <cdr:y>0.06017</cdr:y>
    </cdr:from>
    <cdr:to>
      <cdr:x>1</cdr:x>
      <cdr:y>0.15138</cdr:y>
    </cdr:to>
    <cdr:sp macro="" textlink="">
      <cdr:nvSpPr>
        <cdr:cNvPr id="5" name="TextBox 4">
          <a:extLst xmlns:a="http://schemas.openxmlformats.org/drawingml/2006/main">
            <a:ext uri="{FF2B5EF4-FFF2-40B4-BE49-F238E27FC236}">
              <a16:creationId xmlns:a16="http://schemas.microsoft.com/office/drawing/2014/main" id="{EFEDAF26-CF02-B448-B3D9-66F01CFB893B}"/>
            </a:ext>
          </a:extLst>
        </cdr:cNvPr>
        <cdr:cNvSpPr txBox="1"/>
      </cdr:nvSpPr>
      <cdr:spPr>
        <a:xfrm xmlns:a="http://schemas.openxmlformats.org/drawingml/2006/main">
          <a:off x="11238572" y="327620"/>
          <a:ext cx="831508" cy="49662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300" dirty="0">
              <a:solidFill>
                <a:schemeClr val="tx1"/>
              </a:solidFill>
              <a:latin typeface="Constantia" panose="02030602050306030303" pitchFamily="18" charset="0"/>
            </a:rPr>
            <a:t>Oct-21:</a:t>
          </a:r>
        </a:p>
        <a:p xmlns:a="http://schemas.openxmlformats.org/drawingml/2006/main">
          <a:pPr algn="ctr"/>
          <a:r>
            <a:rPr lang="en-US" sz="1300" dirty="0">
              <a:solidFill>
                <a:schemeClr val="tx1"/>
              </a:solidFill>
              <a:latin typeface="Constantia" panose="02030602050306030303" pitchFamily="18" charset="0"/>
            </a:rPr>
            <a:t>$814.2B</a:t>
          </a:r>
        </a:p>
      </cdr:txBody>
    </cdr:sp>
  </cdr:relSizeAnchor>
  <cdr:relSizeAnchor xmlns:cdr="http://schemas.openxmlformats.org/drawingml/2006/chartDrawing">
    <cdr:from>
      <cdr:x>0.09797</cdr:x>
      <cdr:y>0.72645</cdr:y>
    </cdr:from>
    <cdr:to>
      <cdr:x>0.17372</cdr:x>
      <cdr:y>0.82072</cdr:y>
    </cdr:to>
    <cdr:grpSp>
      <cdr:nvGrpSpPr>
        <cdr:cNvPr id="8" name="Group 7">
          <a:extLst xmlns:a="http://schemas.openxmlformats.org/drawingml/2006/main">
            <a:ext uri="{FF2B5EF4-FFF2-40B4-BE49-F238E27FC236}">
              <a16:creationId xmlns:a16="http://schemas.microsoft.com/office/drawing/2014/main" id="{1CAF0DAE-2162-A046-8A60-A5167D096888}"/>
            </a:ext>
          </a:extLst>
        </cdr:cNvPr>
        <cdr:cNvGrpSpPr>
          <a:grpSpLocks xmlns:a="http://schemas.openxmlformats.org/drawingml/2006/main" noChangeAspect="1"/>
        </cdr:cNvGrpSpPr>
      </cdr:nvGrpSpPr>
      <cdr:grpSpPr>
        <a:xfrm xmlns:a="http://schemas.openxmlformats.org/drawingml/2006/main">
          <a:off x="1182506" y="3919169"/>
          <a:ext cx="914308" cy="508583"/>
          <a:chOff x="3441700" y="288952"/>
          <a:chExt cx="914400" cy="508608"/>
        </a:xfrm>
      </cdr:grpSpPr>
      <cdr:pic>
        <cdr:nvPicPr>
          <cdr:cNvPr id="3" name="chart">
            <a:extLst xmlns:a="http://schemas.openxmlformats.org/drawingml/2006/main">
              <a:ext uri="{FF2B5EF4-FFF2-40B4-BE49-F238E27FC236}">
                <a16:creationId xmlns:a16="http://schemas.microsoft.com/office/drawing/2014/main" id="{B5220E47-82F3-604E-B964-460B0B69218E}"/>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441700" y="288952"/>
            <a:ext cx="914400" cy="289560"/>
          </a:xfrm>
          <a:prstGeom xmlns:a="http://schemas.openxmlformats.org/drawingml/2006/main" prst="rect">
            <a:avLst/>
          </a:prstGeom>
        </cdr:spPr>
      </cdr:pic>
      <cdr:pic>
        <cdr:nvPicPr>
          <cdr:cNvPr id="6" name="chart">
            <a:extLst xmlns:a="http://schemas.openxmlformats.org/drawingml/2006/main">
              <a:ext uri="{FF2B5EF4-FFF2-40B4-BE49-F238E27FC236}">
                <a16:creationId xmlns:a16="http://schemas.microsoft.com/office/drawing/2014/main" id="{15925EF0-C6C2-0145-A16D-2ED42AA6B76A}"/>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3441700" y="508000"/>
            <a:ext cx="914400" cy="289560"/>
          </a:xfrm>
          <a:prstGeom xmlns:a="http://schemas.openxmlformats.org/drawingml/2006/main" prst="rect">
            <a:avLst/>
          </a:prstGeom>
        </cdr:spPr>
      </cdr:pic>
    </cdr:grpSp>
  </cdr:relSizeAnchor>
  <cdr:relSizeAnchor xmlns:cdr="http://schemas.openxmlformats.org/drawingml/2006/chartDrawing">
    <cdr:from>
      <cdr:x>0.1974</cdr:x>
      <cdr:y>0.14896</cdr:y>
    </cdr:from>
    <cdr:to>
      <cdr:x>0.26558</cdr:x>
      <cdr:y>0.25065</cdr:y>
    </cdr:to>
    <cdr:sp macro="" textlink="">
      <cdr:nvSpPr>
        <cdr:cNvPr id="10" name="TextBox 9">
          <a:extLst xmlns:a="http://schemas.openxmlformats.org/drawingml/2006/main">
            <a:ext uri="{FF2B5EF4-FFF2-40B4-BE49-F238E27FC236}">
              <a16:creationId xmlns:a16="http://schemas.microsoft.com/office/drawing/2014/main" id="{961C8300-1602-BC4C-989E-F44D1E7673B1}"/>
            </a:ext>
          </a:extLst>
        </cdr:cNvPr>
        <cdr:cNvSpPr txBox="1"/>
      </cdr:nvSpPr>
      <cdr:spPr>
        <a:xfrm xmlns:a="http://schemas.openxmlformats.org/drawingml/2006/main">
          <a:off x="2382603" y="803631"/>
          <a:ext cx="822938" cy="54861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300" dirty="0">
              <a:latin typeface="Constantia" panose="02030602050306030303" pitchFamily="18" charset="0"/>
            </a:rPr>
            <a:t>Oct-08:</a:t>
          </a:r>
        </a:p>
        <a:p xmlns:a="http://schemas.openxmlformats.org/drawingml/2006/main">
          <a:pPr algn="ctr"/>
          <a:r>
            <a:rPr lang="en-US" sz="1300" dirty="0">
              <a:latin typeface="Constantia" panose="02030602050306030303" pitchFamily="18" charset="0"/>
            </a:rPr>
            <a:t>$719.1B</a:t>
          </a:r>
        </a:p>
      </cdr:txBody>
    </cdr:sp>
  </cdr:relSizeAnchor>
</c:userShapes>
</file>

<file path=ppt/drawings/drawing4.xml><?xml version="1.0" encoding="utf-8"?>
<c:userShapes xmlns:c="http://schemas.openxmlformats.org/drawingml/2006/chart">
  <cdr:relSizeAnchor xmlns:cdr="http://schemas.openxmlformats.org/drawingml/2006/chartDrawing">
    <cdr:from>
      <cdr:x>0.70892</cdr:x>
      <cdr:y>0.66098</cdr:y>
    </cdr:from>
    <cdr:to>
      <cdr:x>0.9525</cdr:x>
      <cdr:y>0.83633</cdr:y>
    </cdr:to>
    <cdr:sp macro="" textlink="">
      <cdr:nvSpPr>
        <cdr:cNvPr id="2" name="TextBox 1"/>
        <cdr:cNvSpPr txBox="1"/>
      </cdr:nvSpPr>
      <cdr:spPr>
        <a:xfrm xmlns:a="http://schemas.openxmlformats.org/drawingml/2006/main">
          <a:off x="8556762" y="3568526"/>
          <a:ext cx="2940030" cy="94669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lvl="0" algn="ctr" rtl="0" fontAlgn="base">
            <a:spcBef>
              <a:spcPct val="0"/>
            </a:spcBef>
            <a:spcAft>
              <a:spcPct val="0"/>
            </a:spcAft>
          </a:pPr>
          <a:r>
            <a:rPr lang="en-US" sz="1800" b="1" kern="1200" dirty="0">
              <a:solidFill>
                <a:schemeClr val="tx1"/>
              </a:solidFill>
              <a:latin typeface="Constantia" panose="02030602050306030303" pitchFamily="18" charset="0"/>
              <a:cs typeface="Constantia"/>
            </a:rPr>
            <a:t>Total Nonresidential Construction: </a:t>
          </a:r>
        </a:p>
        <a:p xmlns:a="http://schemas.openxmlformats.org/drawingml/2006/main">
          <a:pPr lvl="0" algn="ctr" rtl="0" fontAlgn="base">
            <a:spcBef>
              <a:spcPct val="0"/>
            </a:spcBef>
            <a:spcAft>
              <a:spcPct val="0"/>
            </a:spcAft>
          </a:pPr>
          <a:r>
            <a:rPr lang="en-US" sz="1800" b="1" kern="1200" dirty="0">
              <a:solidFill>
                <a:schemeClr val="tx1"/>
              </a:solidFill>
              <a:latin typeface="Constantia" panose="02030602050306030303" pitchFamily="18" charset="0"/>
              <a:cs typeface="Constantia"/>
            </a:rPr>
            <a:t>+33.3%</a:t>
          </a:r>
        </a:p>
      </cdr:txBody>
    </cdr:sp>
  </cdr:relSizeAnchor>
</c:userShapes>
</file>

<file path=ppt/drawings/drawing5.xml><?xml version="1.0" encoding="utf-8"?>
<c:userShapes xmlns:c="http://schemas.openxmlformats.org/drawingml/2006/chart">
  <cdr:relSizeAnchor xmlns:cdr="http://schemas.openxmlformats.org/drawingml/2006/chartDrawing">
    <cdr:from>
      <cdr:x>0.82688</cdr:x>
      <cdr:y>0.56494</cdr:y>
    </cdr:from>
    <cdr:to>
      <cdr:x>0.99094</cdr:x>
      <cdr:y>0.82744</cdr:y>
    </cdr:to>
    <cdr:sp macro="" textlink="">
      <cdr:nvSpPr>
        <cdr:cNvPr id="2" name="TextBox 1"/>
        <cdr:cNvSpPr txBox="1"/>
      </cdr:nvSpPr>
      <cdr:spPr>
        <a:xfrm xmlns:a="http://schemas.openxmlformats.org/drawingml/2006/main">
          <a:off x="9980545" y="3050050"/>
          <a:ext cx="1980217" cy="14172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lvl="0" algn="ctr" rtl="0" fontAlgn="base">
            <a:spcBef>
              <a:spcPct val="0"/>
            </a:spcBef>
            <a:spcAft>
              <a:spcPct val="0"/>
            </a:spcAft>
          </a:pPr>
          <a:r>
            <a:rPr lang="en-US" sz="1800" b="1" kern="1200" dirty="0">
              <a:solidFill>
                <a:schemeClr val="tx1"/>
              </a:solidFill>
              <a:latin typeface="Constantia" panose="02030602050306030303" pitchFamily="18" charset="0"/>
              <a:cs typeface="Constantia"/>
            </a:rPr>
            <a:t>Total </a:t>
          </a:r>
        </a:p>
        <a:p xmlns:a="http://schemas.openxmlformats.org/drawingml/2006/main">
          <a:pPr lvl="0" algn="ctr" rtl="0" fontAlgn="base">
            <a:spcBef>
              <a:spcPct val="0"/>
            </a:spcBef>
            <a:spcAft>
              <a:spcPct val="0"/>
            </a:spcAft>
          </a:pPr>
          <a:r>
            <a:rPr lang="en-US" sz="1800" b="1" kern="1200" dirty="0">
              <a:solidFill>
                <a:schemeClr val="tx1"/>
              </a:solidFill>
              <a:latin typeface="Constantia" panose="02030602050306030303" pitchFamily="18" charset="0"/>
              <a:cs typeface="Constantia"/>
            </a:rPr>
            <a:t>Nonresidential Construction: </a:t>
          </a:r>
        </a:p>
        <a:p xmlns:a="http://schemas.openxmlformats.org/drawingml/2006/main">
          <a:pPr lvl="0" algn="ctr" rtl="0" fontAlgn="base">
            <a:spcBef>
              <a:spcPct val="0"/>
            </a:spcBef>
            <a:spcAft>
              <a:spcPct val="0"/>
            </a:spcAft>
          </a:pPr>
          <a:r>
            <a:rPr lang="en-US" sz="1800" b="1" kern="1200" dirty="0">
              <a:solidFill>
                <a:schemeClr val="tx1"/>
              </a:solidFill>
              <a:latin typeface="Constantia" panose="02030602050306030303" pitchFamily="18" charset="0"/>
              <a:cs typeface="Constantia"/>
            </a:rPr>
            <a:t>-7.8%</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fred.stlouisfed.org/graph/?g=pHXI"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census.gov/manufacturing/m3/index.html" TargetMode="External"/><Relationship Id="rId5" Type="http://schemas.openxmlformats.org/officeDocument/2006/relationships/hyperlink" Target="https://fred.stlouisfed.org/series/AMDMVS" TargetMode="External"/><Relationship Id="rId4" Type="http://schemas.openxmlformats.org/officeDocument/2006/relationships/hyperlink" Target="https://fred.stlouisfed.org/series/AMTMV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45" name="Google Shape;245;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f49ce3063b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gf49ce3063b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61" name="Google Shape;261;gf49ce3063b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i="0">
                <a:solidFill>
                  <a:schemeClr val="dk1"/>
                </a:solidFill>
                <a:latin typeface="Calibri"/>
                <a:ea typeface="Calibri"/>
                <a:cs typeface="Calibri"/>
                <a:sym typeface="Calibri"/>
              </a:rPr>
              <a:t>At last, 2021 is here.  This presentation supplies economic data and analysis juxtaposing the pre-pandemic and pandemic world, and then supplies a forecast for the post-pandemic one.  Among the areas of focus are labor markets, financial markets, real estate, construction, consumer spending, business investment, international trade and government finances.  </a:t>
            </a:r>
            <a:endParaRPr sz="1200"/>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r>
              <a:rPr lang="en-US"/>
              <a:t>Photo: https://harrypotter.fandom.com/wiki/Hogwarts_Castle</a:t>
            </a:r>
            <a:endParaRPr/>
          </a:p>
          <a:p>
            <a:pPr marL="0" lvl="0" indent="0" algn="l" rtl="0">
              <a:lnSpc>
                <a:spcPct val="100000"/>
              </a:lnSpc>
              <a:spcBef>
                <a:spcPts val="0"/>
              </a:spcBef>
              <a:spcAft>
                <a:spcPts val="0"/>
              </a:spcAft>
              <a:buSzPts val="1400"/>
              <a:buNone/>
            </a:pPr>
            <a:endParaRPr/>
          </a:p>
        </p:txBody>
      </p:sp>
      <p:sp>
        <p:nvSpPr>
          <p:cNvPr id="276" name="Google Shape;27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 </a:t>
            </a:r>
            <a:r>
              <a:rPr lang="en-US" dirty="0">
                <a:hlinkClick r:id="rId3"/>
              </a:rPr>
              <a:t>https://fred.stlouisfed.org/graph/?g=pHXI</a:t>
            </a:r>
            <a:endParaRPr lang="en-US" dirty="0"/>
          </a:p>
          <a:p>
            <a:r>
              <a:rPr lang="en-US" dirty="0"/>
              <a:t>All Manufacturing Industries: </a:t>
            </a:r>
            <a:r>
              <a:rPr lang="en-US" dirty="0">
                <a:hlinkClick r:id="rId4"/>
              </a:rPr>
              <a:t>https://fred.stlouisfed.org/series/AMTMVS</a:t>
            </a:r>
            <a:endParaRPr lang="en-US" dirty="0"/>
          </a:p>
          <a:p>
            <a:r>
              <a:rPr lang="en-US" dirty="0"/>
              <a:t>Durable Goods: </a:t>
            </a:r>
            <a:r>
              <a:rPr lang="en-US" dirty="0">
                <a:hlinkClick r:id="rId5"/>
              </a:rPr>
              <a:t>https://fred.stlouisfed.org/series/AMDMVS</a:t>
            </a:r>
            <a:endParaRPr lang="en-US" dirty="0"/>
          </a:p>
          <a:p>
            <a:r>
              <a:rPr lang="en-US" dirty="0"/>
              <a:t>Census M3: </a:t>
            </a:r>
            <a:r>
              <a:rPr lang="en-US" dirty="0">
                <a:hlinkClick r:id="rId6"/>
              </a:rPr>
              <a:t>https://www.census.gov/manufacturing/m3/index.html</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Citing Our Internet Information: https://</a:t>
            </a:r>
            <a:r>
              <a:rPr lang="en-US" dirty="0" err="1"/>
              <a:t>www.census.gov</a:t>
            </a:r>
            <a:r>
              <a:rPr lang="en-US" dirty="0"/>
              <a:t>/about/policies/</a:t>
            </a:r>
            <a:r>
              <a:rPr lang="en-US" dirty="0" err="1"/>
              <a:t>citation.html</a:t>
            </a:r>
            <a:endParaRPr lang="en-US" dirty="0"/>
          </a:p>
          <a:p>
            <a:endParaRPr lang="en-US" dirty="0"/>
          </a:p>
        </p:txBody>
      </p:sp>
      <p:sp>
        <p:nvSpPr>
          <p:cNvPr id="4" name="Slide Number Placeholder 3"/>
          <p:cNvSpPr>
            <a:spLocks noGrp="1"/>
          </p:cNvSpPr>
          <p:nvPr>
            <p:ph type="sldNum" sz="quarter" idx="5"/>
          </p:nvPr>
        </p:nvSpPr>
        <p:spPr/>
        <p:txBody>
          <a:bodyPr/>
          <a:lstStyle/>
          <a:p>
            <a:fld id="{C5A2BDB3-A1AA-BA49-8A2C-FA50D6B5DF87}" type="slidenum">
              <a:rPr lang="en-US" smtClean="0"/>
              <a:t>5</a:t>
            </a:fld>
            <a:endParaRPr lang="en-US"/>
          </a:p>
        </p:txBody>
      </p:sp>
    </p:spTree>
    <p:extLst>
      <p:ext uri="{BB962C8B-B14F-4D97-AF65-F5344CB8AC3E}">
        <p14:creationId xmlns:p14="http://schemas.microsoft.com/office/powerpoint/2010/main" val="2087349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cfcbe528a7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cfcbe528a7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gcfcbe528a7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extLst>
      <p:ext uri="{BB962C8B-B14F-4D97-AF65-F5344CB8AC3E}">
        <p14:creationId xmlns:p14="http://schemas.microsoft.com/office/powerpoint/2010/main" val="414052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0000"/>
              </a:buClr>
              <a:buSzPts val="1200"/>
              <a:buFont typeface="Calibri"/>
              <a:buNone/>
            </a:pPr>
            <a:r>
              <a:rPr lang="en-US">
                <a:solidFill>
                  <a:srgbClr val="FF0000"/>
                </a:solidFill>
              </a:rPr>
              <a:t>Fixed base date at February 2020</a:t>
            </a:r>
            <a:endParaRPr/>
          </a:p>
          <a:p>
            <a:pPr marL="0" marR="0" lvl="0" indent="0" algn="l" rtl="0">
              <a:lnSpc>
                <a:spcPct val="100000"/>
              </a:lnSpc>
              <a:spcBef>
                <a:spcPts val="0"/>
              </a:spcBef>
              <a:spcAft>
                <a:spcPts val="0"/>
              </a:spcAft>
              <a:buClr>
                <a:srgbClr val="FF0000"/>
              </a:buClr>
              <a:buSzPts val="1200"/>
              <a:buFont typeface="Calibri"/>
              <a:buNone/>
            </a:pPr>
            <a:r>
              <a:rPr lang="en-US">
                <a:solidFill>
                  <a:srgbClr val="FF0000"/>
                </a:solidFill>
              </a:rPr>
              <a:t>Don’t forget to round % change before ranking</a:t>
            </a:r>
            <a:endParaRPr/>
          </a:p>
        </p:txBody>
      </p:sp>
      <p:sp>
        <p:nvSpPr>
          <p:cNvPr id="234" name="Google Shape;23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US Total Nonfarm (SA): CES0000000001</a:t>
            </a:r>
            <a:endParaRPr/>
          </a:p>
          <a:p>
            <a:pPr marL="0" marR="0" lvl="0" indent="0" algn="l" rtl="0">
              <a:lnSpc>
                <a:spcPct val="100000"/>
              </a:lnSpc>
              <a:spcBef>
                <a:spcPts val="360"/>
              </a:spcBef>
              <a:spcAft>
                <a:spcPts val="0"/>
              </a:spcAft>
              <a:buClr>
                <a:schemeClr val="dk1"/>
              </a:buClr>
              <a:buSzPts val="1200"/>
              <a:buFont typeface="Times New Roman"/>
              <a:buNone/>
            </a:pPr>
            <a:r>
              <a:rPr lang="en-US" sz="1200" b="0" i="0" u="none" strike="noStrike">
                <a:solidFill>
                  <a:schemeClr val="dk1"/>
                </a:solidFill>
                <a:latin typeface="Times New Roman"/>
                <a:ea typeface="Times New Roman"/>
                <a:cs typeface="Times New Roman"/>
                <a:sym typeface="Times New Roman"/>
              </a:rPr>
              <a:t>U.S. Unemployment Rate</a:t>
            </a:r>
            <a:r>
              <a:rPr lang="en-US" b="0"/>
              <a:t> </a:t>
            </a:r>
            <a:r>
              <a:rPr lang="en-US" sz="1200" b="0" i="0" u="none" strike="noStrike">
                <a:solidFill>
                  <a:schemeClr val="dk1"/>
                </a:solidFill>
                <a:latin typeface="Times New Roman"/>
                <a:ea typeface="Times New Roman"/>
                <a:cs typeface="Times New Roman"/>
                <a:sym typeface="Times New Roman"/>
              </a:rPr>
              <a:t>LNS14000000</a:t>
            </a:r>
            <a:r>
              <a:rPr lang="en-US" b="0"/>
              <a:t> </a:t>
            </a:r>
            <a:endParaRPr/>
          </a:p>
        </p:txBody>
      </p:sp>
      <p:sp>
        <p:nvSpPr>
          <p:cNvPr id="209" name="Google Shape;20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87B861-3B23-7045-8DA0-FDD52E5F4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7240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www.atlantafed.org</a:t>
            </a:r>
            <a:r>
              <a:rPr lang="en-US" dirty="0"/>
              <a:t>/</a:t>
            </a:r>
            <a:r>
              <a:rPr lang="en-US" dirty="0" err="1"/>
              <a:t>cqer</a:t>
            </a:r>
            <a:r>
              <a:rPr lang="en-US" dirty="0"/>
              <a:t>/research/</a:t>
            </a:r>
            <a:r>
              <a:rPr lang="en-US" dirty="0" err="1"/>
              <a:t>gdpnow</a:t>
            </a:r>
            <a:endParaRPr lang="en-US" dirty="0"/>
          </a:p>
        </p:txBody>
      </p:sp>
      <p:sp>
        <p:nvSpPr>
          <p:cNvPr id="4" name="Slide Number Placeholder 3"/>
          <p:cNvSpPr>
            <a:spLocks noGrp="1"/>
          </p:cNvSpPr>
          <p:nvPr>
            <p:ph type="sldNum" sz="quarter" idx="5"/>
          </p:nvPr>
        </p:nvSpPr>
        <p:spPr/>
        <p:txBody>
          <a:bodyPr/>
          <a:lstStyle/>
          <a:p>
            <a:fld id="{1733D58E-9DA7-304F-9665-D48A9038FCEF}" type="slidenum">
              <a:rPr lang="en-US" smtClean="0"/>
              <a:t>10</a:t>
            </a:fld>
            <a:endParaRPr lang="en-US"/>
          </a:p>
        </p:txBody>
      </p:sp>
    </p:spTree>
    <p:extLst>
      <p:ext uri="{BB962C8B-B14F-4D97-AF65-F5344CB8AC3E}">
        <p14:creationId xmlns:p14="http://schemas.microsoft.com/office/powerpoint/2010/main" val="3606691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tx1"/>
                </a:solidFill>
                <a:effectLst/>
                <a:latin typeface="Calibri"/>
                <a:ea typeface="Calibri"/>
                <a:cs typeface="Calibri"/>
                <a:sym typeface="Calibri"/>
              </a:rPr>
              <a:t>All items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tx1"/>
                </a:solidFill>
                <a:effectLst/>
                <a:latin typeface="Calibri"/>
                <a:ea typeface="Calibri"/>
                <a:cs typeface="Calibri"/>
                <a:sym typeface="Calibri"/>
              </a:rPr>
              <a:t>All items less food and energy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tx1"/>
                </a:solidFill>
                <a:effectLst/>
                <a:latin typeface="Calibri"/>
                <a:ea typeface="Calibri"/>
                <a:cs typeface="Calibri"/>
                <a:sym typeface="Calibri"/>
              </a:rPr>
              <a:t>CUSR0000SA0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CUSR0000SA0L1E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27857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cfcbe528a7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cfcbe528a7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gcfcbe528a7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extLst>
      <p:ext uri="{BB962C8B-B14F-4D97-AF65-F5344CB8AC3E}">
        <p14:creationId xmlns:p14="http://schemas.microsoft.com/office/powerpoint/2010/main" val="1891390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Frequency: Monthly</a:t>
            </a:r>
          </a:p>
          <a:p>
            <a:endParaRPr lang="en-US" dirty="0"/>
          </a:p>
          <a:p>
            <a:r>
              <a:rPr lang="en-US" dirty="0"/>
              <a:t>WPUIP2300001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33D58E-9DA7-304F-9665-D48A9038F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2394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Frequency: Monthly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58CF0C-F3CC-4E4B-BD9A-FA9F4AB13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9678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New Nonresidential Building Construction (U.S.)</a:t>
            </a:r>
            <a:r>
              <a:rPr lang="en-US" dirty="0"/>
              <a:t> </a:t>
            </a:r>
          </a:p>
          <a:p>
            <a:r>
              <a:rPr lang="en-US" sz="1200" b="0" i="0" u="none" strike="noStrike" kern="1200" dirty="0">
                <a:solidFill>
                  <a:schemeClr val="tx1"/>
                </a:solidFill>
                <a:effectLst/>
                <a:latin typeface="+mn-lt"/>
                <a:ea typeface="+mn-ea"/>
                <a:cs typeface="+mn-cs"/>
              </a:rPr>
              <a:t>Northeast</a:t>
            </a:r>
            <a:r>
              <a:rPr lang="en-US" dirty="0"/>
              <a:t> </a:t>
            </a:r>
          </a:p>
          <a:p>
            <a:r>
              <a:rPr lang="en-US" sz="1200" b="0" i="0" u="none" strike="noStrike" kern="1200" dirty="0">
                <a:solidFill>
                  <a:schemeClr val="tx1"/>
                </a:solidFill>
                <a:effectLst/>
                <a:latin typeface="+mn-lt"/>
                <a:ea typeface="+mn-ea"/>
                <a:cs typeface="+mn-cs"/>
              </a:rPr>
              <a:t>South</a:t>
            </a:r>
            <a:r>
              <a:rPr lang="en-US" dirty="0"/>
              <a:t> </a:t>
            </a:r>
          </a:p>
          <a:p>
            <a:r>
              <a:rPr lang="en-US" sz="1200" b="0" i="0" u="none" strike="noStrike" kern="1200" dirty="0">
                <a:solidFill>
                  <a:schemeClr val="tx1"/>
                </a:solidFill>
                <a:effectLst/>
                <a:latin typeface="+mn-lt"/>
                <a:ea typeface="+mn-ea"/>
                <a:cs typeface="+mn-cs"/>
              </a:rPr>
              <a:t>Midwest</a:t>
            </a:r>
            <a:r>
              <a:rPr lang="en-US" dirty="0"/>
              <a:t> </a:t>
            </a:r>
          </a:p>
          <a:p>
            <a:r>
              <a:rPr lang="en-US" sz="1200" b="0" i="0" u="none" strike="noStrike" kern="1200" dirty="0">
                <a:solidFill>
                  <a:schemeClr val="tx1"/>
                </a:solidFill>
                <a:effectLst/>
                <a:latin typeface="+mn-lt"/>
                <a:ea typeface="+mn-ea"/>
                <a:cs typeface="+mn-cs"/>
              </a:rPr>
              <a:t>West</a:t>
            </a:r>
            <a:r>
              <a:rPr lang="en-US" dirty="0"/>
              <a:t> </a:t>
            </a:r>
          </a:p>
          <a:p>
            <a:r>
              <a:rPr lang="en-US" sz="1200" b="0" i="0" u="none" strike="noStrike" kern="1200" dirty="0">
                <a:solidFill>
                  <a:schemeClr val="tx1"/>
                </a:solidFill>
                <a:effectLst/>
                <a:latin typeface="+mn-lt"/>
                <a:ea typeface="+mn-ea"/>
                <a:cs typeface="+mn-cs"/>
              </a:rPr>
              <a:t>PCU236500236500</a:t>
            </a:r>
            <a:r>
              <a:rPr lang="en-US" dirty="0"/>
              <a:t> </a:t>
            </a:r>
          </a:p>
          <a:p>
            <a:r>
              <a:rPr lang="en-US" sz="1200" b="0" i="0" u="none" strike="noStrike" kern="1200" dirty="0">
                <a:solidFill>
                  <a:schemeClr val="tx1"/>
                </a:solidFill>
                <a:effectLst/>
                <a:latin typeface="+mn-lt"/>
                <a:ea typeface="+mn-ea"/>
                <a:cs typeface="+mn-cs"/>
              </a:rPr>
              <a:t>PCU2365002365001</a:t>
            </a:r>
            <a:r>
              <a:rPr lang="en-US" dirty="0"/>
              <a:t> </a:t>
            </a:r>
          </a:p>
          <a:p>
            <a:r>
              <a:rPr lang="en-US" sz="1200" b="0" i="0" u="none" strike="noStrike" kern="1200" dirty="0">
                <a:solidFill>
                  <a:schemeClr val="tx1"/>
                </a:solidFill>
                <a:effectLst/>
                <a:latin typeface="+mn-lt"/>
                <a:ea typeface="+mn-ea"/>
                <a:cs typeface="+mn-cs"/>
              </a:rPr>
              <a:t>PCU2365002365002</a:t>
            </a:r>
            <a:r>
              <a:rPr lang="en-US" dirty="0"/>
              <a:t> </a:t>
            </a:r>
          </a:p>
          <a:p>
            <a:r>
              <a:rPr lang="en-US" sz="1200" b="0" i="0" u="none" strike="noStrike" kern="1200" dirty="0">
                <a:solidFill>
                  <a:schemeClr val="tx1"/>
                </a:solidFill>
                <a:effectLst/>
                <a:latin typeface="+mn-lt"/>
                <a:ea typeface="+mn-ea"/>
                <a:cs typeface="+mn-cs"/>
              </a:rPr>
              <a:t>PCU2365002365003</a:t>
            </a:r>
            <a:r>
              <a:rPr lang="en-US" dirty="0"/>
              <a:t> </a:t>
            </a:r>
          </a:p>
          <a:p>
            <a:r>
              <a:rPr lang="en-US" sz="1200" b="0" i="0" u="none" strike="noStrike" kern="1200" dirty="0">
                <a:solidFill>
                  <a:schemeClr val="tx1"/>
                </a:solidFill>
                <a:effectLst/>
                <a:latin typeface="+mn-lt"/>
                <a:ea typeface="+mn-ea"/>
                <a:cs typeface="+mn-cs"/>
              </a:rPr>
              <a:t>PCU2365002365004</a:t>
            </a:r>
            <a:r>
              <a:rPr lang="en-US" dirty="0"/>
              <a:t> </a:t>
            </a:r>
          </a:p>
        </p:txBody>
      </p:sp>
      <p:sp>
        <p:nvSpPr>
          <p:cNvPr id="4" name="Slide Number Placeholder 3"/>
          <p:cNvSpPr>
            <a:spLocks noGrp="1"/>
          </p:cNvSpPr>
          <p:nvPr>
            <p:ph type="sldNum" sz="quarter" idx="5"/>
          </p:nvPr>
        </p:nvSpPr>
        <p:spPr/>
        <p:txBody>
          <a:bodyPr/>
          <a:lstStyle/>
          <a:p>
            <a:fld id="{C287B861-3B23-7045-8DA0-FDD52E5F41AF}" type="slidenum">
              <a:rPr lang="en-US" smtClean="0"/>
              <a:t>16</a:t>
            </a:fld>
            <a:endParaRPr lang="en-US"/>
          </a:p>
        </p:txBody>
      </p:sp>
    </p:spTree>
    <p:extLst>
      <p:ext uri="{BB962C8B-B14F-4D97-AF65-F5344CB8AC3E}">
        <p14:creationId xmlns:p14="http://schemas.microsoft.com/office/powerpoint/2010/main" val="98926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cfcbe528a7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cfcbe528a7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gcfcbe528a7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2336949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18ADE611-5AB9-A04F-B0F1-60A5DD3B1928}" type="slidenum">
              <a:rPr lang="en-US" smtClean="0"/>
              <a:t>22</a:t>
            </a:fld>
            <a:endParaRPr lang="en-US"/>
          </a:p>
        </p:txBody>
      </p:sp>
    </p:spTree>
    <p:extLst>
      <p:ext uri="{BB962C8B-B14F-4D97-AF65-F5344CB8AC3E}">
        <p14:creationId xmlns:p14="http://schemas.microsoft.com/office/powerpoint/2010/main" val="776158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18ADE611-5AB9-A04F-B0F1-60A5DD3B1928}" type="slidenum">
              <a:rPr lang="en-US" smtClean="0"/>
              <a:t>23</a:t>
            </a:fld>
            <a:endParaRPr lang="en-US"/>
          </a:p>
        </p:txBody>
      </p:sp>
    </p:spTree>
    <p:extLst>
      <p:ext uri="{BB962C8B-B14F-4D97-AF65-F5344CB8AC3E}">
        <p14:creationId xmlns:p14="http://schemas.microsoft.com/office/powerpoint/2010/main" val="752098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18ADE611-5AB9-A04F-B0F1-60A5DD3B1928}" type="slidenum">
              <a:rPr lang="en-US" smtClean="0"/>
              <a:t>24</a:t>
            </a:fld>
            <a:endParaRPr lang="en-US"/>
          </a:p>
        </p:txBody>
      </p:sp>
    </p:spTree>
    <p:extLst>
      <p:ext uri="{BB962C8B-B14F-4D97-AF65-F5344CB8AC3E}">
        <p14:creationId xmlns:p14="http://schemas.microsoft.com/office/powerpoint/2010/main" val="3634699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www.imf.org</a:t>
            </a:r>
            <a:r>
              <a:rPr lang="en-US" dirty="0"/>
              <a:t>/</a:t>
            </a:r>
            <a:r>
              <a:rPr lang="en-US" dirty="0" err="1"/>
              <a:t>en</a:t>
            </a:r>
            <a:r>
              <a:rPr lang="en-US" dirty="0"/>
              <a:t>/publications/</a:t>
            </a:r>
            <a:r>
              <a:rPr lang="en-US" dirty="0" err="1"/>
              <a:t>weo</a:t>
            </a:r>
            <a:endParaRPr lang="en-US" dirty="0"/>
          </a:p>
          <a:p>
            <a:pPr algn="l"/>
            <a:r>
              <a:rPr lang="en-US" dirty="0"/>
              <a:t>https://</a:t>
            </a:r>
            <a:r>
              <a:rPr lang="en-US" dirty="0" err="1"/>
              <a:t>www.worldbank.org</a:t>
            </a:r>
            <a:r>
              <a:rPr lang="en-US" dirty="0"/>
              <a:t>/</a:t>
            </a:r>
            <a:r>
              <a:rPr lang="en-US" dirty="0" err="1"/>
              <a:t>en</a:t>
            </a:r>
            <a:r>
              <a:rPr lang="en-US" dirty="0"/>
              <a:t>/publication/global-economic-prospects</a:t>
            </a:r>
          </a:p>
          <a:p>
            <a:pPr algn="l"/>
            <a:r>
              <a:rPr lang="en-US" dirty="0"/>
              <a:t>https://</a:t>
            </a:r>
            <a:r>
              <a:rPr lang="en-US" dirty="0" err="1"/>
              <a:t>www.worldbank.org</a:t>
            </a:r>
            <a:r>
              <a:rPr lang="en-US" dirty="0"/>
              <a:t>/</a:t>
            </a:r>
            <a:r>
              <a:rPr lang="en-US" dirty="0" err="1"/>
              <a:t>en</a:t>
            </a:r>
            <a:r>
              <a:rPr lang="en-US" dirty="0"/>
              <a:t>/news/feature/2021/06/08/the-global-economy-on-track-for-strong-but-uneven-growth-as-covid-19-still-weighs</a:t>
            </a:r>
          </a:p>
          <a:p>
            <a:r>
              <a:rPr lang="en-US" dirty="0"/>
              <a:t>https://</a:t>
            </a:r>
            <a:r>
              <a:rPr lang="en-US" dirty="0" err="1"/>
              <a:t>www.oecd.org</a:t>
            </a:r>
            <a:r>
              <a:rPr lang="en-US" dirty="0"/>
              <a:t>/economic-outlook/</a:t>
            </a:r>
          </a:p>
        </p:txBody>
      </p:sp>
      <p:sp>
        <p:nvSpPr>
          <p:cNvPr id="4" name="Slide Number Placeholder 3"/>
          <p:cNvSpPr>
            <a:spLocks noGrp="1"/>
          </p:cNvSpPr>
          <p:nvPr>
            <p:ph type="sldNum" sz="quarter" idx="5"/>
          </p:nvPr>
        </p:nvSpPr>
        <p:spPr/>
        <p:txBody>
          <a:bodyPr/>
          <a:lstStyle/>
          <a:p>
            <a:fld id="{39A20D15-A979-2D4F-9741-5009B16528AA}" type="slidenum">
              <a:rPr lang="en-US" smtClean="0"/>
              <a:t>25</a:t>
            </a:fld>
            <a:endParaRPr lang="en-US"/>
          </a:p>
        </p:txBody>
      </p:sp>
    </p:spTree>
    <p:extLst>
      <p:ext uri="{BB962C8B-B14F-4D97-AF65-F5344CB8AC3E}">
        <p14:creationId xmlns:p14="http://schemas.microsoft.com/office/powerpoint/2010/main" val="28975801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www.imf.org</a:t>
            </a:r>
            <a:r>
              <a:rPr lang="en-US" dirty="0"/>
              <a:t>/</a:t>
            </a:r>
            <a:r>
              <a:rPr lang="en-US" dirty="0" err="1"/>
              <a:t>en</a:t>
            </a:r>
            <a:r>
              <a:rPr lang="en-US" dirty="0"/>
              <a:t>/publications/</a:t>
            </a:r>
            <a:r>
              <a:rPr lang="en-US" dirty="0" err="1"/>
              <a:t>weo</a:t>
            </a:r>
            <a:endParaRPr lang="en-US" dirty="0"/>
          </a:p>
          <a:p>
            <a:r>
              <a:rPr lang="en-US" dirty="0"/>
              <a:t>https://</a:t>
            </a:r>
            <a:r>
              <a:rPr lang="en-US" dirty="0" err="1"/>
              <a:t>www.worldbank.org</a:t>
            </a:r>
            <a:r>
              <a:rPr lang="en-US" dirty="0"/>
              <a:t>/</a:t>
            </a:r>
            <a:r>
              <a:rPr lang="en-US" dirty="0" err="1"/>
              <a:t>en</a:t>
            </a:r>
            <a:r>
              <a:rPr lang="en-US" dirty="0"/>
              <a:t>/news/feature/2021/06/08/the-global-economy-on-track-for-strong-but-uneven-growth-as-covid-19-still-weighs</a:t>
            </a:r>
          </a:p>
          <a:p>
            <a:r>
              <a:rPr lang="en-US" dirty="0"/>
              <a:t>https://</a:t>
            </a:r>
            <a:r>
              <a:rPr lang="en-US" dirty="0" err="1"/>
              <a:t>www.oecd.org</a:t>
            </a:r>
            <a:r>
              <a:rPr lang="en-US" dirty="0"/>
              <a:t>/economic-outlook/</a:t>
            </a:r>
          </a:p>
        </p:txBody>
      </p:sp>
      <p:sp>
        <p:nvSpPr>
          <p:cNvPr id="4" name="Slide Number Placeholder 3"/>
          <p:cNvSpPr>
            <a:spLocks noGrp="1"/>
          </p:cNvSpPr>
          <p:nvPr>
            <p:ph type="sldNum" sz="quarter" idx="5"/>
          </p:nvPr>
        </p:nvSpPr>
        <p:spPr/>
        <p:txBody>
          <a:bodyPr/>
          <a:lstStyle/>
          <a:p>
            <a:fld id="{39A20D15-A979-2D4F-9741-5009B16528AA}" type="slidenum">
              <a:rPr lang="en-US" smtClean="0"/>
              <a:t>26</a:t>
            </a:fld>
            <a:endParaRPr lang="en-US"/>
          </a:p>
        </p:txBody>
      </p:sp>
    </p:spTree>
    <p:extLst>
      <p:ext uri="{BB962C8B-B14F-4D97-AF65-F5344CB8AC3E}">
        <p14:creationId xmlns:p14="http://schemas.microsoft.com/office/powerpoint/2010/main" val="2865881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www.imf.org</a:t>
            </a:r>
            <a:r>
              <a:rPr lang="en-US" dirty="0"/>
              <a:t>/</a:t>
            </a:r>
            <a:r>
              <a:rPr lang="en-US" dirty="0" err="1"/>
              <a:t>en</a:t>
            </a:r>
            <a:r>
              <a:rPr lang="en-US" dirty="0"/>
              <a:t>/publications/</a:t>
            </a:r>
            <a:r>
              <a:rPr lang="en-US" dirty="0" err="1"/>
              <a:t>weo</a:t>
            </a:r>
            <a:endParaRPr lang="en-US" dirty="0"/>
          </a:p>
          <a:p>
            <a:r>
              <a:rPr lang="en-US" dirty="0"/>
              <a:t>https://</a:t>
            </a:r>
            <a:r>
              <a:rPr lang="en-US" dirty="0" err="1"/>
              <a:t>www.worldbank.org</a:t>
            </a:r>
            <a:r>
              <a:rPr lang="en-US" dirty="0"/>
              <a:t>/</a:t>
            </a:r>
            <a:r>
              <a:rPr lang="en-US" dirty="0" err="1"/>
              <a:t>en</a:t>
            </a:r>
            <a:r>
              <a:rPr lang="en-US" dirty="0"/>
              <a:t>/news/feature/2021/06/08/the-global-economy-on-track-for-strong-but-uneven-growth-as-covid-19-still-weighs</a:t>
            </a:r>
          </a:p>
          <a:p>
            <a:r>
              <a:rPr lang="en-US" dirty="0"/>
              <a:t>https://</a:t>
            </a:r>
            <a:r>
              <a:rPr lang="en-US" dirty="0" err="1"/>
              <a:t>www.oecd.org</a:t>
            </a:r>
            <a:r>
              <a:rPr lang="en-US" dirty="0"/>
              <a:t>/economic-outlook/</a:t>
            </a:r>
          </a:p>
        </p:txBody>
      </p:sp>
      <p:sp>
        <p:nvSpPr>
          <p:cNvPr id="4" name="Slide Number Placeholder 3"/>
          <p:cNvSpPr>
            <a:spLocks noGrp="1"/>
          </p:cNvSpPr>
          <p:nvPr>
            <p:ph type="sldNum" sz="quarter" idx="5"/>
          </p:nvPr>
        </p:nvSpPr>
        <p:spPr/>
        <p:txBody>
          <a:bodyPr/>
          <a:lstStyle/>
          <a:p>
            <a:fld id="{39A20D15-A979-2D4F-9741-5009B16528AA}" type="slidenum">
              <a:rPr lang="en-US" smtClean="0"/>
              <a:t>27</a:t>
            </a:fld>
            <a:endParaRPr lang="en-US"/>
          </a:p>
        </p:txBody>
      </p:sp>
    </p:spTree>
    <p:extLst>
      <p:ext uri="{BB962C8B-B14F-4D97-AF65-F5344CB8AC3E}">
        <p14:creationId xmlns:p14="http://schemas.microsoft.com/office/powerpoint/2010/main" val="3203612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cfcbe528a7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gcfcbe528a7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80" name="Google Shape;480;gcfcbe528a7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Reverse">
  <p:cSld name="1_Title Slide-Reverse">
    <p:spTree>
      <p:nvGrpSpPr>
        <p:cNvPr id="1" name="Shape 86"/>
        <p:cNvGrpSpPr/>
        <p:nvPr/>
      </p:nvGrpSpPr>
      <p:grpSpPr>
        <a:xfrm>
          <a:off x="0" y="0"/>
          <a:ext cx="0" cy="0"/>
          <a:chOff x="0" y="0"/>
          <a:chExt cx="0" cy="0"/>
        </a:xfrm>
      </p:grpSpPr>
      <p:grpSp>
        <p:nvGrpSpPr>
          <p:cNvPr id="87" name="Google Shape;87;p33"/>
          <p:cNvGrpSpPr/>
          <p:nvPr/>
        </p:nvGrpSpPr>
        <p:grpSpPr>
          <a:xfrm>
            <a:off x="6163839" y="0"/>
            <a:ext cx="6031998" cy="6858000"/>
            <a:chOff x="6163839" y="0"/>
            <a:chExt cx="6031998" cy="6858000"/>
          </a:xfrm>
        </p:grpSpPr>
        <p:sp>
          <p:nvSpPr>
            <p:cNvPr id="88" name="Google Shape;88;p33"/>
            <p:cNvSpPr/>
            <p:nvPr/>
          </p:nvSpPr>
          <p:spPr>
            <a:xfrm flipH="1">
              <a:off x="6343677" y="0"/>
              <a:ext cx="5852160" cy="68580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89" name="Google Shape;89;p33"/>
            <p:cNvSpPr/>
            <p:nvPr/>
          </p:nvSpPr>
          <p:spPr>
            <a:xfrm flipH="1">
              <a:off x="6163839"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grpSp>
      <p:pic>
        <p:nvPicPr>
          <p:cNvPr id="90" name="Google Shape;90;p33" descr="ourlogo"/>
          <p:cNvPicPr preferRelativeResize="0"/>
          <p:nvPr/>
        </p:nvPicPr>
        <p:blipFill rotWithShape="1">
          <a:blip r:embed="rId2">
            <a:alphaModFix/>
          </a:blip>
          <a:srcRect/>
          <a:stretch/>
        </p:blipFill>
        <p:spPr>
          <a:xfrm>
            <a:off x="10526484" y="6183512"/>
            <a:ext cx="1600200" cy="616302"/>
          </a:xfrm>
          <a:prstGeom prst="rect">
            <a:avLst/>
          </a:prstGeom>
          <a:noFill/>
          <a:ln>
            <a:noFill/>
          </a:ln>
        </p:spPr>
      </p:pic>
      <p:sp>
        <p:nvSpPr>
          <p:cNvPr id="91" name="Google Shape;91;p33"/>
          <p:cNvSpPr txBox="1">
            <a:spLocks noGrp="1"/>
          </p:cNvSpPr>
          <p:nvPr>
            <p:ph type="title"/>
          </p:nvPr>
        </p:nvSpPr>
        <p:spPr>
          <a:xfrm>
            <a:off x="314721" y="235708"/>
            <a:ext cx="5713441"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Arial"/>
              <a:buNone/>
              <a:defRPr sz="4000" b="1">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92"/>
        <p:cNvGrpSpPr/>
        <p:nvPr/>
      </p:nvGrpSpPr>
      <p:grpSpPr>
        <a:xfrm>
          <a:off x="0" y="0"/>
          <a:ext cx="0" cy="0"/>
          <a:chOff x="0" y="0"/>
          <a:chExt cx="0" cy="0"/>
        </a:xfrm>
      </p:grpSpPr>
      <p:sp>
        <p:nvSpPr>
          <p:cNvPr id="93" name="Google Shape;93;p34"/>
          <p:cNvSpPr txBox="1">
            <a:spLocks noGrp="1"/>
          </p:cNvSpPr>
          <p:nvPr>
            <p:ph type="title"/>
          </p:nvPr>
        </p:nvSpPr>
        <p:spPr>
          <a:xfrm>
            <a:off x="147081" y="120577"/>
            <a:ext cx="11793281" cy="101710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000"/>
              <a:buFont typeface="Arial"/>
              <a:buNone/>
              <a:defRPr sz="3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4" name="Google Shape;94;p34" descr="ourlogo"/>
          <p:cNvPicPr preferRelativeResize="0"/>
          <p:nvPr/>
        </p:nvPicPr>
        <p:blipFill rotWithShape="1">
          <a:blip r:embed="rId2">
            <a:alphaModFix/>
          </a:blip>
          <a:srcRect/>
          <a:stretch/>
        </p:blipFill>
        <p:spPr>
          <a:xfrm>
            <a:off x="85062" y="6156635"/>
            <a:ext cx="1600200" cy="61630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Title Top">
  <p:cSld name="Content-Title Top">
    <p:spTree>
      <p:nvGrpSpPr>
        <p:cNvPr id="1" name="Shape 95"/>
        <p:cNvGrpSpPr/>
        <p:nvPr/>
      </p:nvGrpSpPr>
      <p:grpSpPr>
        <a:xfrm>
          <a:off x="0" y="0"/>
          <a:ext cx="0" cy="0"/>
          <a:chOff x="0" y="0"/>
          <a:chExt cx="0" cy="0"/>
        </a:xfrm>
      </p:grpSpPr>
      <p:sp>
        <p:nvSpPr>
          <p:cNvPr id="96" name="Google Shape;96;p35"/>
          <p:cNvSpPr/>
          <p:nvPr/>
        </p:nvSpPr>
        <p:spPr>
          <a:xfrm flipH="1">
            <a:off x="-10633" y="915528"/>
            <a:ext cx="12207240" cy="59436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97" name="Google Shape;97;p35"/>
          <p:cNvSpPr txBox="1">
            <a:spLocks noGrp="1"/>
          </p:cNvSpPr>
          <p:nvPr>
            <p:ph type="title"/>
          </p:nvPr>
        </p:nvSpPr>
        <p:spPr>
          <a:xfrm>
            <a:off x="285304" y="41553"/>
            <a:ext cx="10515600" cy="82572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000"/>
              <a:buFont typeface="Arial"/>
              <a:buNone/>
              <a:defRPr sz="30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8" name="Google Shape;98;p35" descr="ourlogo"/>
          <p:cNvPicPr preferRelativeResize="0"/>
          <p:nvPr/>
        </p:nvPicPr>
        <p:blipFill rotWithShape="1">
          <a:blip r:embed="rId2">
            <a:alphaModFix/>
          </a:blip>
          <a:srcRect/>
          <a:stretch/>
        </p:blipFill>
        <p:spPr>
          <a:xfrm>
            <a:off x="10499667" y="6148195"/>
            <a:ext cx="1600200" cy="616302"/>
          </a:xfrm>
          <a:prstGeom prst="rect">
            <a:avLst/>
          </a:prstGeom>
          <a:noFill/>
          <a:ln>
            <a:noFill/>
          </a:ln>
        </p:spPr>
      </p:pic>
      <p:sp>
        <p:nvSpPr>
          <p:cNvPr id="99" name="Google Shape;99;p35"/>
          <p:cNvSpPr txBox="1">
            <a:spLocks noGrp="1"/>
          </p:cNvSpPr>
          <p:nvPr>
            <p:ph type="body" idx="1"/>
          </p:nvPr>
        </p:nvSpPr>
        <p:spPr>
          <a:xfrm>
            <a:off x="0" y="6637867"/>
            <a:ext cx="5238750" cy="2286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0"/>
              </a:spcBef>
              <a:spcAft>
                <a:spcPts val="0"/>
              </a:spcAft>
              <a:buClr>
                <a:schemeClr val="dk1"/>
              </a:buClr>
              <a:buSzPts val="1100"/>
              <a:buNone/>
              <a:defRPr sz="1100">
                <a:solidFill>
                  <a:schemeClr val="dk1"/>
                </a:solidFill>
              </a:defRPr>
            </a:lvl1pPr>
            <a:lvl2pPr marL="914400" lvl="1" indent="-228600" algn="l">
              <a:lnSpc>
                <a:spcPct val="90000"/>
              </a:lnSpc>
              <a:spcBef>
                <a:spcPts val="500"/>
              </a:spcBef>
              <a:spcAft>
                <a:spcPts val="0"/>
              </a:spcAft>
              <a:buClr>
                <a:schemeClr val="dk1"/>
              </a:buClr>
              <a:buSzPts val="1100"/>
              <a:buNone/>
              <a:defRPr sz="1100">
                <a:solidFill>
                  <a:schemeClr val="dk1"/>
                </a:solidFill>
              </a:defRPr>
            </a:lvl2pPr>
            <a:lvl3pPr marL="1371600" lvl="2" indent="-228600" algn="l">
              <a:lnSpc>
                <a:spcPct val="90000"/>
              </a:lnSpc>
              <a:spcBef>
                <a:spcPts val="500"/>
              </a:spcBef>
              <a:spcAft>
                <a:spcPts val="0"/>
              </a:spcAft>
              <a:buClr>
                <a:schemeClr val="dk1"/>
              </a:buClr>
              <a:buSzPts val="1100"/>
              <a:buNone/>
              <a:defRPr sz="1100">
                <a:solidFill>
                  <a:schemeClr val="dk1"/>
                </a:solidFill>
              </a:defRPr>
            </a:lvl3pPr>
            <a:lvl4pPr marL="1828800" lvl="3" indent="-228600" algn="l">
              <a:lnSpc>
                <a:spcPct val="90000"/>
              </a:lnSpc>
              <a:spcBef>
                <a:spcPts val="500"/>
              </a:spcBef>
              <a:spcAft>
                <a:spcPts val="0"/>
              </a:spcAft>
              <a:buClr>
                <a:schemeClr val="dk1"/>
              </a:buClr>
              <a:buSzPts val="1100"/>
              <a:buNone/>
              <a:defRPr sz="1100">
                <a:solidFill>
                  <a:schemeClr val="dk1"/>
                </a:solidFill>
              </a:defRPr>
            </a:lvl4pPr>
            <a:lvl5pPr marL="2286000" lvl="4" indent="-228600" algn="l">
              <a:lnSpc>
                <a:spcPct val="90000"/>
              </a:lnSpc>
              <a:spcBef>
                <a:spcPts val="500"/>
              </a:spcBef>
              <a:spcAft>
                <a:spcPts val="0"/>
              </a:spcAft>
              <a:buClr>
                <a:schemeClr val="dk1"/>
              </a:buClr>
              <a:buSzPts val="1100"/>
              <a:buNone/>
              <a:defRPr sz="11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Subtitle Left-Orange">
  <p:cSld name="1_Subtitle Left-Orange">
    <p:spTree>
      <p:nvGrpSpPr>
        <p:cNvPr id="1" name="Shape 100"/>
        <p:cNvGrpSpPr/>
        <p:nvPr/>
      </p:nvGrpSpPr>
      <p:grpSpPr>
        <a:xfrm>
          <a:off x="0" y="0"/>
          <a:ext cx="0" cy="0"/>
          <a:chOff x="0" y="0"/>
          <a:chExt cx="0" cy="0"/>
        </a:xfrm>
      </p:grpSpPr>
      <p:grpSp>
        <p:nvGrpSpPr>
          <p:cNvPr id="101" name="Google Shape;101;p36"/>
          <p:cNvGrpSpPr/>
          <p:nvPr/>
        </p:nvGrpSpPr>
        <p:grpSpPr>
          <a:xfrm>
            <a:off x="3981691" y="0"/>
            <a:ext cx="8216399" cy="6858000"/>
            <a:chOff x="3240017" y="0"/>
            <a:chExt cx="8958074" cy="6858000"/>
          </a:xfrm>
        </p:grpSpPr>
        <p:sp>
          <p:nvSpPr>
            <p:cNvPr id="102" name="Google Shape;102;p36"/>
            <p:cNvSpPr/>
            <p:nvPr/>
          </p:nvSpPr>
          <p:spPr>
            <a:xfrm flipH="1">
              <a:off x="3419851" y="0"/>
              <a:ext cx="8778240" cy="68580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03" name="Google Shape;103;p36"/>
            <p:cNvSpPr/>
            <p:nvPr/>
          </p:nvSpPr>
          <p:spPr>
            <a:xfrm flipH="1">
              <a:off x="324001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104" name="Google Shape;104;p36"/>
          <p:cNvSpPr txBox="1">
            <a:spLocks noGrp="1"/>
          </p:cNvSpPr>
          <p:nvPr>
            <p:ph type="title"/>
          </p:nvPr>
        </p:nvSpPr>
        <p:spPr>
          <a:xfrm>
            <a:off x="273754" y="952149"/>
            <a:ext cx="2743200" cy="3100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5" name="Google Shape;105;p36" descr="ourlogo"/>
          <p:cNvPicPr preferRelativeResize="0"/>
          <p:nvPr/>
        </p:nvPicPr>
        <p:blipFill rotWithShape="1">
          <a:blip r:embed="rId2">
            <a:alphaModFix/>
          </a:blip>
          <a:srcRect/>
          <a:stretch/>
        </p:blipFill>
        <p:spPr>
          <a:xfrm>
            <a:off x="10499667" y="6148195"/>
            <a:ext cx="1600200" cy="61630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1"/>
        <p:cNvGrpSpPr/>
        <p:nvPr/>
      </p:nvGrpSpPr>
      <p:grpSpPr>
        <a:xfrm>
          <a:off x="0" y="0"/>
          <a:ext cx="0" cy="0"/>
          <a:chOff x="0" y="0"/>
          <a:chExt cx="0" cy="0"/>
        </a:xfrm>
      </p:grpSpPr>
      <p:grpSp>
        <p:nvGrpSpPr>
          <p:cNvPr id="112" name="Google Shape;112;p39"/>
          <p:cNvGrpSpPr/>
          <p:nvPr/>
        </p:nvGrpSpPr>
        <p:grpSpPr>
          <a:xfrm>
            <a:off x="-689" y="0"/>
            <a:ext cx="6403289" cy="6858000"/>
            <a:chOff x="-689" y="0"/>
            <a:chExt cx="6403289" cy="6858000"/>
          </a:xfrm>
        </p:grpSpPr>
        <p:sp>
          <p:nvSpPr>
            <p:cNvPr id="113" name="Google Shape;113;p39"/>
            <p:cNvSpPr/>
            <p:nvPr/>
          </p:nvSpPr>
          <p:spPr>
            <a:xfrm flipH="1">
              <a:off x="-689" y="0"/>
              <a:ext cx="6126480" cy="68580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Arial"/>
                <a:ea typeface="Arial"/>
                <a:cs typeface="Arial"/>
                <a:sym typeface="Arial"/>
              </a:endParaRPr>
            </a:p>
          </p:txBody>
        </p:sp>
        <p:sp>
          <p:nvSpPr>
            <p:cNvPr id="114" name="Google Shape;114;p39"/>
            <p:cNvSpPr/>
            <p:nvPr/>
          </p:nvSpPr>
          <p:spPr>
            <a:xfrm>
              <a:off x="6128280" y="0"/>
              <a:ext cx="274320" cy="6858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sp>
        <p:nvSpPr>
          <p:cNvPr id="115" name="Google Shape;115;p39"/>
          <p:cNvSpPr txBox="1">
            <a:spLocks noGrp="1"/>
          </p:cNvSpPr>
          <p:nvPr>
            <p:ph type="ctrTitle"/>
          </p:nvPr>
        </p:nvSpPr>
        <p:spPr>
          <a:xfrm>
            <a:off x="276444" y="569468"/>
            <a:ext cx="5560827" cy="172716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rgbClr val="002060"/>
              </a:buClr>
              <a:buSzPts val="4000"/>
              <a:buFont typeface="Arial"/>
              <a:buNone/>
              <a:defRPr sz="4000" b="1">
                <a:solidFill>
                  <a:srgbClr val="00206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16" name="Google Shape;116;p39" descr="ourlogo"/>
          <p:cNvPicPr preferRelativeResize="0"/>
          <p:nvPr/>
        </p:nvPicPr>
        <p:blipFill rotWithShape="1">
          <a:blip r:embed="rId2">
            <a:alphaModFix/>
          </a:blip>
          <a:srcRect/>
          <a:stretch/>
        </p:blipFill>
        <p:spPr>
          <a:xfrm>
            <a:off x="10499667" y="6148195"/>
            <a:ext cx="1600200" cy="616302"/>
          </a:xfrm>
          <a:prstGeom prst="rect">
            <a:avLst/>
          </a:prstGeom>
          <a:noFill/>
          <a:ln>
            <a:noFill/>
          </a:ln>
        </p:spPr>
      </p:pic>
      <p:sp>
        <p:nvSpPr>
          <p:cNvPr id="117" name="Google Shape;117;p39"/>
          <p:cNvSpPr txBox="1">
            <a:spLocks noGrp="1"/>
          </p:cNvSpPr>
          <p:nvPr>
            <p:ph type="body" idx="1"/>
          </p:nvPr>
        </p:nvSpPr>
        <p:spPr>
          <a:xfrm>
            <a:off x="6864350" y="1185863"/>
            <a:ext cx="5011738" cy="18049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latin typeface="Arial"/>
                <a:ea typeface="Arial"/>
                <a:cs typeface="Arial"/>
                <a:sym typeface="Arial"/>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39"/>
          <p:cNvSpPr txBox="1">
            <a:spLocks noGrp="1"/>
          </p:cNvSpPr>
          <p:nvPr>
            <p:ph type="body" idx="2"/>
          </p:nvPr>
        </p:nvSpPr>
        <p:spPr>
          <a:xfrm>
            <a:off x="276225" y="2787650"/>
            <a:ext cx="5311775" cy="2078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2060"/>
              </a:buClr>
              <a:buSzPts val="2800"/>
              <a:buNone/>
              <a:defRPr>
                <a:solidFill>
                  <a:srgbClr val="002060"/>
                </a:solidFill>
                <a:latin typeface="Arial"/>
                <a:ea typeface="Arial"/>
                <a:cs typeface="Arial"/>
                <a:sym typeface="Arial"/>
              </a:defRPr>
            </a:lvl1pPr>
            <a:lvl2pPr marL="914400" lvl="1" indent="-228600" algn="l">
              <a:lnSpc>
                <a:spcPct val="90000"/>
              </a:lnSpc>
              <a:spcBef>
                <a:spcPts val="500"/>
              </a:spcBef>
              <a:spcAft>
                <a:spcPts val="0"/>
              </a:spcAft>
              <a:buClr>
                <a:srgbClr val="F67031"/>
              </a:buClr>
              <a:buSzPts val="2400"/>
              <a:buNone/>
              <a:defRPr>
                <a:solidFill>
                  <a:srgbClr val="F67031"/>
                </a:solidFill>
              </a:defRPr>
            </a:lvl2pPr>
            <a:lvl3pPr marL="1371600" lvl="2" indent="-228600" algn="l">
              <a:lnSpc>
                <a:spcPct val="90000"/>
              </a:lnSpc>
              <a:spcBef>
                <a:spcPts val="500"/>
              </a:spcBef>
              <a:spcAft>
                <a:spcPts val="0"/>
              </a:spcAft>
              <a:buClr>
                <a:srgbClr val="F67031"/>
              </a:buClr>
              <a:buSzPts val="2000"/>
              <a:buNone/>
              <a:defRPr>
                <a:solidFill>
                  <a:srgbClr val="F67031"/>
                </a:solidFill>
              </a:defRPr>
            </a:lvl3pPr>
            <a:lvl4pPr marL="1828800" lvl="3" indent="-228600" algn="l">
              <a:lnSpc>
                <a:spcPct val="90000"/>
              </a:lnSpc>
              <a:spcBef>
                <a:spcPts val="500"/>
              </a:spcBef>
              <a:spcAft>
                <a:spcPts val="0"/>
              </a:spcAft>
              <a:buClr>
                <a:srgbClr val="F67031"/>
              </a:buClr>
              <a:buSzPts val="1800"/>
              <a:buNone/>
              <a:defRPr>
                <a:solidFill>
                  <a:srgbClr val="F67031"/>
                </a:solidFill>
              </a:defRPr>
            </a:lvl4pPr>
            <a:lvl5pPr marL="2286000" lvl="4" indent="-228600" algn="l">
              <a:lnSpc>
                <a:spcPct val="90000"/>
              </a:lnSpc>
              <a:spcBef>
                <a:spcPts val="500"/>
              </a:spcBef>
              <a:spcAft>
                <a:spcPts val="0"/>
              </a:spcAft>
              <a:buClr>
                <a:srgbClr val="F67031"/>
              </a:buClr>
              <a:buSzPts val="1800"/>
              <a:buNone/>
              <a:defRPr>
                <a:solidFill>
                  <a:srgbClr val="F6703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Reverse">
  <p:cSld name="Title Slide-Reverse">
    <p:spTree>
      <p:nvGrpSpPr>
        <p:cNvPr id="1" name="Shape 119"/>
        <p:cNvGrpSpPr/>
        <p:nvPr/>
      </p:nvGrpSpPr>
      <p:grpSpPr>
        <a:xfrm>
          <a:off x="0" y="0"/>
          <a:ext cx="0" cy="0"/>
          <a:chOff x="0" y="0"/>
          <a:chExt cx="0" cy="0"/>
        </a:xfrm>
      </p:grpSpPr>
      <p:grpSp>
        <p:nvGrpSpPr>
          <p:cNvPr id="120" name="Google Shape;120;p40"/>
          <p:cNvGrpSpPr/>
          <p:nvPr/>
        </p:nvGrpSpPr>
        <p:grpSpPr>
          <a:xfrm>
            <a:off x="6163839" y="0"/>
            <a:ext cx="6031998" cy="6858000"/>
            <a:chOff x="6163839" y="0"/>
            <a:chExt cx="6031998" cy="6858000"/>
          </a:xfrm>
        </p:grpSpPr>
        <p:sp>
          <p:nvSpPr>
            <p:cNvPr id="121" name="Google Shape;121;p40"/>
            <p:cNvSpPr/>
            <p:nvPr/>
          </p:nvSpPr>
          <p:spPr>
            <a:xfrm flipH="1">
              <a:off x="6343677" y="0"/>
              <a:ext cx="5852160" cy="68580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22" name="Google Shape;122;p40"/>
            <p:cNvSpPr/>
            <p:nvPr/>
          </p:nvSpPr>
          <p:spPr>
            <a:xfrm flipH="1">
              <a:off x="6163839"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grpSp>
      <p:pic>
        <p:nvPicPr>
          <p:cNvPr id="123" name="Google Shape;123;p40" descr="ourlogo"/>
          <p:cNvPicPr preferRelativeResize="0"/>
          <p:nvPr/>
        </p:nvPicPr>
        <p:blipFill rotWithShape="1">
          <a:blip r:embed="rId2">
            <a:alphaModFix/>
          </a:blip>
          <a:srcRect/>
          <a:stretch/>
        </p:blipFill>
        <p:spPr>
          <a:xfrm>
            <a:off x="85062" y="6156635"/>
            <a:ext cx="1600200" cy="616302"/>
          </a:xfrm>
          <a:prstGeom prst="rect">
            <a:avLst/>
          </a:prstGeom>
          <a:noFill/>
          <a:ln>
            <a:noFill/>
          </a:ln>
        </p:spPr>
      </p:pic>
      <p:sp>
        <p:nvSpPr>
          <p:cNvPr id="124" name="Google Shape;124;p40"/>
          <p:cNvSpPr txBox="1">
            <a:spLocks noGrp="1"/>
          </p:cNvSpPr>
          <p:nvPr>
            <p:ph type="title"/>
          </p:nvPr>
        </p:nvSpPr>
        <p:spPr>
          <a:xfrm>
            <a:off x="6795911" y="398994"/>
            <a:ext cx="509128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4000"/>
              <a:buFont typeface="Arial"/>
              <a:buNone/>
              <a:defRPr sz="4000" b="1">
                <a:solidFill>
                  <a:srgbClr val="00206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ubtitle Left-Color">
  <p:cSld name="Subtitle Left-Color">
    <p:spTree>
      <p:nvGrpSpPr>
        <p:cNvPr id="1" name="Shape 125"/>
        <p:cNvGrpSpPr/>
        <p:nvPr/>
      </p:nvGrpSpPr>
      <p:grpSpPr>
        <a:xfrm>
          <a:off x="0" y="0"/>
          <a:ext cx="0" cy="0"/>
          <a:chOff x="0" y="0"/>
          <a:chExt cx="0" cy="0"/>
        </a:xfrm>
      </p:grpSpPr>
      <p:grpSp>
        <p:nvGrpSpPr>
          <p:cNvPr id="126" name="Google Shape;126;p41"/>
          <p:cNvGrpSpPr/>
          <p:nvPr/>
        </p:nvGrpSpPr>
        <p:grpSpPr>
          <a:xfrm>
            <a:off x="3240017" y="0"/>
            <a:ext cx="8958074" cy="6858000"/>
            <a:chOff x="3240017" y="0"/>
            <a:chExt cx="8958074" cy="6858000"/>
          </a:xfrm>
        </p:grpSpPr>
        <p:sp>
          <p:nvSpPr>
            <p:cNvPr id="127" name="Google Shape;127;p41"/>
            <p:cNvSpPr/>
            <p:nvPr/>
          </p:nvSpPr>
          <p:spPr>
            <a:xfrm flipH="1">
              <a:off x="3419851" y="0"/>
              <a:ext cx="8778240" cy="68580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28" name="Google Shape;128;p41"/>
            <p:cNvSpPr/>
            <p:nvPr/>
          </p:nvSpPr>
          <p:spPr>
            <a:xfrm flipH="1">
              <a:off x="324001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129" name="Google Shape;129;p41"/>
          <p:cNvSpPr txBox="1">
            <a:spLocks noGrp="1"/>
          </p:cNvSpPr>
          <p:nvPr>
            <p:ph type="title"/>
          </p:nvPr>
        </p:nvSpPr>
        <p:spPr>
          <a:xfrm>
            <a:off x="273754" y="952149"/>
            <a:ext cx="2743200" cy="3100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30" name="Google Shape;130;p41" descr="ourlogo"/>
          <p:cNvPicPr preferRelativeResize="0"/>
          <p:nvPr/>
        </p:nvPicPr>
        <p:blipFill rotWithShape="1">
          <a:blip r:embed="rId2">
            <a:alphaModFix/>
          </a:blip>
          <a:srcRect/>
          <a:stretch/>
        </p:blipFill>
        <p:spPr>
          <a:xfrm>
            <a:off x="85062" y="6156635"/>
            <a:ext cx="1600200" cy="61630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Subtitle Left-Color">
  <p:cSld name="1_Subtitle Left-Color">
    <p:spTree>
      <p:nvGrpSpPr>
        <p:cNvPr id="1" name="Shape 131"/>
        <p:cNvGrpSpPr/>
        <p:nvPr/>
      </p:nvGrpSpPr>
      <p:grpSpPr>
        <a:xfrm>
          <a:off x="0" y="0"/>
          <a:ext cx="0" cy="0"/>
          <a:chOff x="0" y="0"/>
          <a:chExt cx="0" cy="0"/>
        </a:xfrm>
      </p:grpSpPr>
      <p:grpSp>
        <p:nvGrpSpPr>
          <p:cNvPr id="132" name="Google Shape;132;p42"/>
          <p:cNvGrpSpPr/>
          <p:nvPr/>
        </p:nvGrpSpPr>
        <p:grpSpPr>
          <a:xfrm>
            <a:off x="5061857" y="0"/>
            <a:ext cx="7136233" cy="6858000"/>
            <a:chOff x="3240017" y="0"/>
            <a:chExt cx="8958074" cy="6858000"/>
          </a:xfrm>
        </p:grpSpPr>
        <p:sp>
          <p:nvSpPr>
            <p:cNvPr id="133" name="Google Shape;133;p42"/>
            <p:cNvSpPr/>
            <p:nvPr/>
          </p:nvSpPr>
          <p:spPr>
            <a:xfrm flipH="1">
              <a:off x="3419851" y="0"/>
              <a:ext cx="8778240" cy="68580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34" name="Google Shape;134;p42"/>
            <p:cNvSpPr/>
            <p:nvPr/>
          </p:nvSpPr>
          <p:spPr>
            <a:xfrm flipH="1">
              <a:off x="324001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135" name="Google Shape;135;p42"/>
          <p:cNvSpPr txBox="1">
            <a:spLocks noGrp="1"/>
          </p:cNvSpPr>
          <p:nvPr>
            <p:ph type="title"/>
          </p:nvPr>
        </p:nvSpPr>
        <p:spPr>
          <a:xfrm>
            <a:off x="273754" y="952149"/>
            <a:ext cx="2743200" cy="3100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36" name="Google Shape;136;p42" descr="ourlogo"/>
          <p:cNvPicPr preferRelativeResize="0"/>
          <p:nvPr/>
        </p:nvPicPr>
        <p:blipFill rotWithShape="1">
          <a:blip r:embed="rId2">
            <a:alphaModFix/>
          </a:blip>
          <a:srcRect/>
          <a:stretch/>
        </p:blipFill>
        <p:spPr>
          <a:xfrm>
            <a:off x="85062" y="6156635"/>
            <a:ext cx="1600200" cy="61630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ubtitle Left-White">
  <p:cSld name="Subtitle Left-White">
    <p:spTree>
      <p:nvGrpSpPr>
        <p:cNvPr id="1" name="Shape 137"/>
        <p:cNvGrpSpPr/>
        <p:nvPr/>
      </p:nvGrpSpPr>
      <p:grpSpPr>
        <a:xfrm>
          <a:off x="0" y="0"/>
          <a:ext cx="0" cy="0"/>
          <a:chOff x="0" y="0"/>
          <a:chExt cx="0" cy="0"/>
        </a:xfrm>
      </p:grpSpPr>
      <p:grpSp>
        <p:nvGrpSpPr>
          <p:cNvPr id="138" name="Google Shape;138;p43"/>
          <p:cNvGrpSpPr/>
          <p:nvPr/>
        </p:nvGrpSpPr>
        <p:grpSpPr>
          <a:xfrm>
            <a:off x="-566" y="0"/>
            <a:ext cx="3480123" cy="6858000"/>
            <a:chOff x="-566" y="0"/>
            <a:chExt cx="3480123" cy="6858000"/>
          </a:xfrm>
        </p:grpSpPr>
        <p:sp>
          <p:nvSpPr>
            <p:cNvPr id="139" name="Google Shape;139;p43"/>
            <p:cNvSpPr/>
            <p:nvPr/>
          </p:nvSpPr>
          <p:spPr>
            <a:xfrm flipH="1">
              <a:off x="-566" y="0"/>
              <a:ext cx="3291840" cy="68580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40" name="Google Shape;140;p43"/>
            <p:cNvSpPr/>
            <p:nvPr/>
          </p:nvSpPr>
          <p:spPr>
            <a:xfrm>
              <a:off x="329667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141" name="Google Shape;141;p43"/>
          <p:cNvSpPr txBox="1">
            <a:spLocks noGrp="1"/>
          </p:cNvSpPr>
          <p:nvPr>
            <p:ph type="title"/>
          </p:nvPr>
        </p:nvSpPr>
        <p:spPr>
          <a:xfrm>
            <a:off x="273754" y="952149"/>
            <a:ext cx="2743200" cy="3100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4400"/>
              <a:buFont typeface="Arial"/>
              <a:buNone/>
              <a:defRPr b="1">
                <a:solidFill>
                  <a:srgbClr val="00206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42" name="Google Shape;142;p43" descr="ourlogo"/>
          <p:cNvPicPr preferRelativeResize="0"/>
          <p:nvPr/>
        </p:nvPicPr>
        <p:blipFill rotWithShape="1">
          <a:blip r:embed="rId2">
            <a:alphaModFix/>
          </a:blip>
          <a:srcRect/>
          <a:stretch/>
        </p:blipFill>
        <p:spPr>
          <a:xfrm>
            <a:off x="10499667" y="6148195"/>
            <a:ext cx="1600200" cy="61630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Title Top Bottom Bar">
  <p:cSld name="Content-Title Top Bottom Bar">
    <p:spTree>
      <p:nvGrpSpPr>
        <p:cNvPr id="1" name="Shape 143"/>
        <p:cNvGrpSpPr/>
        <p:nvPr/>
      </p:nvGrpSpPr>
      <p:grpSpPr>
        <a:xfrm>
          <a:off x="0" y="0"/>
          <a:ext cx="0" cy="0"/>
          <a:chOff x="0" y="0"/>
          <a:chExt cx="0" cy="0"/>
        </a:xfrm>
      </p:grpSpPr>
      <p:sp>
        <p:nvSpPr>
          <p:cNvPr id="144" name="Google Shape;144;p44"/>
          <p:cNvSpPr/>
          <p:nvPr/>
        </p:nvSpPr>
        <p:spPr>
          <a:xfrm flipH="1">
            <a:off x="-10633" y="1127"/>
            <a:ext cx="12207240" cy="603504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45" name="Google Shape;145;p44"/>
          <p:cNvSpPr txBox="1">
            <a:spLocks noGrp="1"/>
          </p:cNvSpPr>
          <p:nvPr>
            <p:ph type="title"/>
          </p:nvPr>
        </p:nvSpPr>
        <p:spPr>
          <a:xfrm>
            <a:off x="285304" y="120576"/>
            <a:ext cx="10515600" cy="82572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3000"/>
              <a:buFont typeface="Arial"/>
              <a:buNone/>
              <a:defRPr sz="3000" b="1">
                <a:solidFill>
                  <a:srgbClr val="00206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46" name="Google Shape;146;p44" descr="ourlogo"/>
          <p:cNvPicPr preferRelativeResize="0"/>
          <p:nvPr/>
        </p:nvPicPr>
        <p:blipFill rotWithShape="1">
          <a:blip r:embed="rId2">
            <a:alphaModFix/>
          </a:blip>
          <a:srcRect/>
          <a:stretch/>
        </p:blipFill>
        <p:spPr>
          <a:xfrm>
            <a:off x="10499667" y="6148195"/>
            <a:ext cx="1600200" cy="616302"/>
          </a:xfrm>
          <a:prstGeom prst="rect">
            <a:avLst/>
          </a:prstGeom>
          <a:noFill/>
          <a:ln>
            <a:noFill/>
          </a:ln>
        </p:spPr>
      </p:pic>
      <p:sp>
        <p:nvSpPr>
          <p:cNvPr id="147" name="Google Shape;147;p44"/>
          <p:cNvSpPr txBox="1">
            <a:spLocks noGrp="1"/>
          </p:cNvSpPr>
          <p:nvPr>
            <p:ph type="body" idx="1"/>
          </p:nvPr>
        </p:nvSpPr>
        <p:spPr>
          <a:xfrm>
            <a:off x="0" y="6637867"/>
            <a:ext cx="5238750" cy="2286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lt1"/>
              </a:buClr>
              <a:buSzPts val="1100"/>
              <a:buNone/>
              <a:defRPr sz="1100">
                <a:solidFill>
                  <a:schemeClr val="lt1"/>
                </a:solidFill>
              </a:defRPr>
            </a:lvl1pPr>
            <a:lvl2pPr marL="914400" lvl="1" indent="-228600" algn="l">
              <a:lnSpc>
                <a:spcPct val="90000"/>
              </a:lnSpc>
              <a:spcBef>
                <a:spcPts val="500"/>
              </a:spcBef>
              <a:spcAft>
                <a:spcPts val="0"/>
              </a:spcAft>
              <a:buClr>
                <a:schemeClr val="dk1"/>
              </a:buClr>
              <a:buSzPts val="1100"/>
              <a:buNone/>
              <a:defRPr sz="1100">
                <a:solidFill>
                  <a:schemeClr val="dk1"/>
                </a:solidFill>
              </a:defRPr>
            </a:lvl2pPr>
            <a:lvl3pPr marL="1371600" lvl="2" indent="-228600" algn="l">
              <a:lnSpc>
                <a:spcPct val="90000"/>
              </a:lnSpc>
              <a:spcBef>
                <a:spcPts val="500"/>
              </a:spcBef>
              <a:spcAft>
                <a:spcPts val="0"/>
              </a:spcAft>
              <a:buClr>
                <a:schemeClr val="dk1"/>
              </a:buClr>
              <a:buSzPts val="1100"/>
              <a:buNone/>
              <a:defRPr sz="1100">
                <a:solidFill>
                  <a:schemeClr val="dk1"/>
                </a:solidFill>
              </a:defRPr>
            </a:lvl3pPr>
            <a:lvl4pPr marL="1828800" lvl="3" indent="-228600" algn="l">
              <a:lnSpc>
                <a:spcPct val="90000"/>
              </a:lnSpc>
              <a:spcBef>
                <a:spcPts val="500"/>
              </a:spcBef>
              <a:spcAft>
                <a:spcPts val="0"/>
              </a:spcAft>
              <a:buClr>
                <a:schemeClr val="dk1"/>
              </a:buClr>
              <a:buSzPts val="1100"/>
              <a:buNone/>
              <a:defRPr sz="1100">
                <a:solidFill>
                  <a:schemeClr val="dk1"/>
                </a:solidFill>
              </a:defRPr>
            </a:lvl4pPr>
            <a:lvl5pPr marL="2286000" lvl="4" indent="-228600" algn="l">
              <a:lnSpc>
                <a:spcPct val="90000"/>
              </a:lnSpc>
              <a:spcBef>
                <a:spcPts val="500"/>
              </a:spcBef>
              <a:spcAft>
                <a:spcPts val="0"/>
              </a:spcAft>
              <a:buClr>
                <a:schemeClr val="dk1"/>
              </a:buClr>
              <a:buSzPts val="1100"/>
              <a:buNone/>
              <a:defRPr sz="11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Title Left-Color">
  <p:cSld name="Content-Title Left-Color">
    <p:spTree>
      <p:nvGrpSpPr>
        <p:cNvPr id="1" name="Shape 148"/>
        <p:cNvGrpSpPr/>
        <p:nvPr/>
      </p:nvGrpSpPr>
      <p:grpSpPr>
        <a:xfrm>
          <a:off x="0" y="0"/>
          <a:ext cx="0" cy="0"/>
          <a:chOff x="0" y="0"/>
          <a:chExt cx="0" cy="0"/>
        </a:xfrm>
      </p:grpSpPr>
      <p:grpSp>
        <p:nvGrpSpPr>
          <p:cNvPr id="149" name="Google Shape;149;p45"/>
          <p:cNvGrpSpPr/>
          <p:nvPr/>
        </p:nvGrpSpPr>
        <p:grpSpPr>
          <a:xfrm>
            <a:off x="3240017" y="0"/>
            <a:ext cx="8958074" cy="6858000"/>
            <a:chOff x="3240017" y="0"/>
            <a:chExt cx="8958074" cy="6858000"/>
          </a:xfrm>
        </p:grpSpPr>
        <p:sp>
          <p:nvSpPr>
            <p:cNvPr id="150" name="Google Shape;150;p45"/>
            <p:cNvSpPr/>
            <p:nvPr/>
          </p:nvSpPr>
          <p:spPr>
            <a:xfrm flipH="1">
              <a:off x="3419851" y="0"/>
              <a:ext cx="8778240" cy="68580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1" name="Google Shape;151;p45"/>
            <p:cNvSpPr/>
            <p:nvPr/>
          </p:nvSpPr>
          <p:spPr>
            <a:xfrm flipH="1">
              <a:off x="324001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152" name="Google Shape;152;p45"/>
          <p:cNvSpPr txBox="1">
            <a:spLocks noGrp="1"/>
          </p:cNvSpPr>
          <p:nvPr>
            <p:ph type="title"/>
          </p:nvPr>
        </p:nvSpPr>
        <p:spPr>
          <a:xfrm>
            <a:off x="273754" y="952149"/>
            <a:ext cx="2743200" cy="3100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53" name="Google Shape;153;p45" descr="ourlogo"/>
          <p:cNvPicPr preferRelativeResize="0"/>
          <p:nvPr/>
        </p:nvPicPr>
        <p:blipFill rotWithShape="1">
          <a:blip r:embed="rId2">
            <a:alphaModFix/>
          </a:blip>
          <a:srcRect/>
          <a:stretch/>
        </p:blipFill>
        <p:spPr>
          <a:xfrm>
            <a:off x="85062" y="6156635"/>
            <a:ext cx="1600200" cy="616302"/>
          </a:xfrm>
          <a:prstGeom prst="rect">
            <a:avLst/>
          </a:prstGeom>
          <a:noFill/>
          <a:ln>
            <a:noFill/>
          </a:ln>
        </p:spPr>
      </p:pic>
      <p:sp>
        <p:nvSpPr>
          <p:cNvPr id="154" name="Google Shape;154;p45"/>
          <p:cNvSpPr txBox="1">
            <a:spLocks noGrp="1"/>
          </p:cNvSpPr>
          <p:nvPr>
            <p:ph type="body" idx="1"/>
          </p:nvPr>
        </p:nvSpPr>
        <p:spPr>
          <a:xfrm>
            <a:off x="6953963" y="6637867"/>
            <a:ext cx="5238750" cy="228600"/>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chemeClr val="dk1"/>
              </a:buClr>
              <a:buSzPts val="1100"/>
              <a:buNone/>
              <a:defRPr sz="1100">
                <a:solidFill>
                  <a:schemeClr val="dk1"/>
                </a:solidFill>
              </a:defRPr>
            </a:lvl1pPr>
            <a:lvl2pPr marL="914400" lvl="1" indent="-228600" algn="l">
              <a:lnSpc>
                <a:spcPct val="90000"/>
              </a:lnSpc>
              <a:spcBef>
                <a:spcPts val="500"/>
              </a:spcBef>
              <a:spcAft>
                <a:spcPts val="0"/>
              </a:spcAft>
              <a:buClr>
                <a:schemeClr val="dk1"/>
              </a:buClr>
              <a:buSzPts val="1100"/>
              <a:buNone/>
              <a:defRPr sz="1100">
                <a:solidFill>
                  <a:schemeClr val="dk1"/>
                </a:solidFill>
              </a:defRPr>
            </a:lvl2pPr>
            <a:lvl3pPr marL="1371600" lvl="2" indent="-228600" algn="l">
              <a:lnSpc>
                <a:spcPct val="90000"/>
              </a:lnSpc>
              <a:spcBef>
                <a:spcPts val="500"/>
              </a:spcBef>
              <a:spcAft>
                <a:spcPts val="0"/>
              </a:spcAft>
              <a:buClr>
                <a:schemeClr val="dk1"/>
              </a:buClr>
              <a:buSzPts val="1100"/>
              <a:buNone/>
              <a:defRPr sz="1100">
                <a:solidFill>
                  <a:schemeClr val="dk1"/>
                </a:solidFill>
              </a:defRPr>
            </a:lvl3pPr>
            <a:lvl4pPr marL="1828800" lvl="3" indent="-228600" algn="l">
              <a:lnSpc>
                <a:spcPct val="90000"/>
              </a:lnSpc>
              <a:spcBef>
                <a:spcPts val="500"/>
              </a:spcBef>
              <a:spcAft>
                <a:spcPts val="0"/>
              </a:spcAft>
              <a:buClr>
                <a:schemeClr val="dk1"/>
              </a:buClr>
              <a:buSzPts val="1100"/>
              <a:buNone/>
              <a:defRPr sz="1100">
                <a:solidFill>
                  <a:schemeClr val="dk1"/>
                </a:solidFill>
              </a:defRPr>
            </a:lvl4pPr>
            <a:lvl5pPr marL="2286000" lvl="4" indent="-228600" algn="l">
              <a:lnSpc>
                <a:spcPct val="90000"/>
              </a:lnSpc>
              <a:spcBef>
                <a:spcPts val="500"/>
              </a:spcBef>
              <a:spcAft>
                <a:spcPts val="0"/>
              </a:spcAft>
              <a:buClr>
                <a:schemeClr val="dk1"/>
              </a:buClr>
              <a:buSzPts val="1100"/>
              <a:buNone/>
              <a:defRPr sz="11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Title Left-White">
  <p:cSld name="Content-Title Left-White">
    <p:spTree>
      <p:nvGrpSpPr>
        <p:cNvPr id="1" name="Shape 155"/>
        <p:cNvGrpSpPr/>
        <p:nvPr/>
      </p:nvGrpSpPr>
      <p:grpSpPr>
        <a:xfrm>
          <a:off x="0" y="0"/>
          <a:ext cx="0" cy="0"/>
          <a:chOff x="0" y="0"/>
          <a:chExt cx="0" cy="0"/>
        </a:xfrm>
      </p:grpSpPr>
      <p:grpSp>
        <p:nvGrpSpPr>
          <p:cNvPr id="156" name="Google Shape;156;p46"/>
          <p:cNvGrpSpPr/>
          <p:nvPr/>
        </p:nvGrpSpPr>
        <p:grpSpPr>
          <a:xfrm>
            <a:off x="-566" y="0"/>
            <a:ext cx="3480123" cy="6858000"/>
            <a:chOff x="-566" y="0"/>
            <a:chExt cx="3480123" cy="6858000"/>
          </a:xfrm>
        </p:grpSpPr>
        <p:sp>
          <p:nvSpPr>
            <p:cNvPr id="157" name="Google Shape;157;p46"/>
            <p:cNvSpPr/>
            <p:nvPr/>
          </p:nvSpPr>
          <p:spPr>
            <a:xfrm flipH="1">
              <a:off x="-566" y="0"/>
              <a:ext cx="3291840" cy="68580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8" name="Google Shape;158;p46"/>
            <p:cNvSpPr/>
            <p:nvPr/>
          </p:nvSpPr>
          <p:spPr>
            <a:xfrm>
              <a:off x="329667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159" name="Google Shape;159;p46"/>
          <p:cNvSpPr txBox="1">
            <a:spLocks noGrp="1"/>
          </p:cNvSpPr>
          <p:nvPr>
            <p:ph type="title"/>
          </p:nvPr>
        </p:nvSpPr>
        <p:spPr>
          <a:xfrm>
            <a:off x="273754" y="952149"/>
            <a:ext cx="2743200" cy="3100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4400"/>
              <a:buFont typeface="Arial"/>
              <a:buNone/>
              <a:defRPr b="1">
                <a:solidFill>
                  <a:srgbClr val="00206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60" name="Google Shape;160;p46" descr="ourlogo"/>
          <p:cNvPicPr preferRelativeResize="0"/>
          <p:nvPr/>
        </p:nvPicPr>
        <p:blipFill rotWithShape="1">
          <a:blip r:embed="rId2">
            <a:alphaModFix/>
          </a:blip>
          <a:srcRect/>
          <a:stretch/>
        </p:blipFill>
        <p:spPr>
          <a:xfrm>
            <a:off x="10499667" y="6148195"/>
            <a:ext cx="1600200" cy="616302"/>
          </a:xfrm>
          <a:prstGeom prst="rect">
            <a:avLst/>
          </a:prstGeom>
          <a:noFill/>
          <a:ln>
            <a:noFill/>
          </a:ln>
        </p:spPr>
      </p:pic>
      <p:sp>
        <p:nvSpPr>
          <p:cNvPr id="161" name="Google Shape;161;p46"/>
          <p:cNvSpPr txBox="1">
            <a:spLocks noGrp="1"/>
          </p:cNvSpPr>
          <p:nvPr>
            <p:ph type="body" idx="1"/>
          </p:nvPr>
        </p:nvSpPr>
        <p:spPr>
          <a:xfrm>
            <a:off x="0" y="6637867"/>
            <a:ext cx="5238750" cy="2286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100"/>
              <a:buNone/>
              <a:defRPr sz="1100">
                <a:solidFill>
                  <a:schemeClr val="dk1"/>
                </a:solidFill>
              </a:defRPr>
            </a:lvl1pPr>
            <a:lvl2pPr marL="914400" lvl="1" indent="-228600" algn="l">
              <a:lnSpc>
                <a:spcPct val="90000"/>
              </a:lnSpc>
              <a:spcBef>
                <a:spcPts val="500"/>
              </a:spcBef>
              <a:spcAft>
                <a:spcPts val="0"/>
              </a:spcAft>
              <a:buClr>
                <a:schemeClr val="dk1"/>
              </a:buClr>
              <a:buSzPts val="1100"/>
              <a:buNone/>
              <a:defRPr sz="1100">
                <a:solidFill>
                  <a:schemeClr val="dk1"/>
                </a:solidFill>
              </a:defRPr>
            </a:lvl2pPr>
            <a:lvl3pPr marL="1371600" lvl="2" indent="-228600" algn="l">
              <a:lnSpc>
                <a:spcPct val="90000"/>
              </a:lnSpc>
              <a:spcBef>
                <a:spcPts val="500"/>
              </a:spcBef>
              <a:spcAft>
                <a:spcPts val="0"/>
              </a:spcAft>
              <a:buClr>
                <a:schemeClr val="dk1"/>
              </a:buClr>
              <a:buSzPts val="1100"/>
              <a:buNone/>
              <a:defRPr sz="1100">
                <a:solidFill>
                  <a:schemeClr val="dk1"/>
                </a:solidFill>
              </a:defRPr>
            </a:lvl3pPr>
            <a:lvl4pPr marL="1828800" lvl="3" indent="-228600" algn="l">
              <a:lnSpc>
                <a:spcPct val="90000"/>
              </a:lnSpc>
              <a:spcBef>
                <a:spcPts val="500"/>
              </a:spcBef>
              <a:spcAft>
                <a:spcPts val="0"/>
              </a:spcAft>
              <a:buClr>
                <a:schemeClr val="dk1"/>
              </a:buClr>
              <a:buSzPts val="1100"/>
              <a:buNone/>
              <a:defRPr sz="1100">
                <a:solidFill>
                  <a:schemeClr val="dk1"/>
                </a:solidFill>
              </a:defRPr>
            </a:lvl4pPr>
            <a:lvl5pPr marL="2286000" lvl="4" indent="-228600" algn="l">
              <a:lnSpc>
                <a:spcPct val="90000"/>
              </a:lnSpc>
              <a:spcBef>
                <a:spcPts val="500"/>
              </a:spcBef>
              <a:spcAft>
                <a:spcPts val="0"/>
              </a:spcAft>
              <a:buClr>
                <a:schemeClr val="dk1"/>
              </a:buClr>
              <a:buSzPts val="1100"/>
              <a:buNone/>
              <a:defRPr sz="11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Content-Title Top">
    <p:spTree>
      <p:nvGrpSpPr>
        <p:cNvPr id="1" name=""/>
        <p:cNvGrpSpPr/>
        <p:nvPr/>
      </p:nvGrpSpPr>
      <p:grpSpPr>
        <a:xfrm>
          <a:off x="0" y="0"/>
          <a:ext cx="0" cy="0"/>
          <a:chOff x="0" y="0"/>
          <a:chExt cx="0" cy="0"/>
        </a:xfrm>
      </p:grpSpPr>
      <p:sp>
        <p:nvSpPr>
          <p:cNvPr id="4" name="Shape 10">
            <a:extLst>
              <a:ext uri="{FF2B5EF4-FFF2-40B4-BE49-F238E27FC236}">
                <a16:creationId xmlns:a16="http://schemas.microsoft.com/office/drawing/2014/main" id="{34D95997-0DCE-284A-B684-9C30C01CC2AD}"/>
              </a:ext>
            </a:extLst>
          </p:cNvPr>
          <p:cNvSpPr/>
          <p:nvPr/>
        </p:nvSpPr>
        <p:spPr>
          <a:xfrm flipH="1">
            <a:off x="-10633" y="915528"/>
            <a:ext cx="12207240" cy="59436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 name="Title 1">
            <a:extLst>
              <a:ext uri="{FF2B5EF4-FFF2-40B4-BE49-F238E27FC236}">
                <a16:creationId xmlns:a16="http://schemas.microsoft.com/office/drawing/2014/main" id="{9F2E54D2-180D-EC44-B7CC-0A01525A962F}"/>
              </a:ext>
            </a:extLst>
          </p:cNvPr>
          <p:cNvSpPr>
            <a:spLocks noGrp="1"/>
          </p:cNvSpPr>
          <p:nvPr>
            <p:ph type="title"/>
          </p:nvPr>
        </p:nvSpPr>
        <p:spPr>
          <a:xfrm>
            <a:off x="285304" y="41553"/>
            <a:ext cx="10515600" cy="825722"/>
          </a:xfrm>
        </p:spPr>
        <p:txBody>
          <a:bodyPr>
            <a:normAutofit/>
          </a:bodyPr>
          <a:lstStyle>
            <a:lvl1pPr>
              <a:defRPr sz="3000" b="1"/>
            </a:lvl1pPr>
          </a:lstStyle>
          <a:p>
            <a:r>
              <a:rPr lang="en-US"/>
              <a:t>Click to edit Master title style</a:t>
            </a:r>
            <a:endParaRPr lang="en-US" dirty="0"/>
          </a:p>
        </p:txBody>
      </p:sp>
      <p:pic>
        <p:nvPicPr>
          <p:cNvPr id="3" name="Picture 2" descr="ourlogo">
            <a:extLst>
              <a:ext uri="{FF2B5EF4-FFF2-40B4-BE49-F238E27FC236}">
                <a16:creationId xmlns:a16="http://schemas.microsoft.com/office/drawing/2014/main" id="{CF389469-81A1-7349-99EC-680372517BC8}"/>
              </a:ext>
            </a:extLst>
          </p:cNvPr>
          <p:cNvPicPr>
            <a:picLocks noChangeAspect="1"/>
          </p:cNvPicPr>
          <p:nvPr/>
        </p:nvPicPr>
        <p:blipFill>
          <a:blip r:embed="rId2" cstate="print"/>
          <a:srcRect/>
          <a:stretch>
            <a:fillRect/>
          </a:stretch>
        </p:blipFill>
        <p:spPr bwMode="auto">
          <a:xfrm>
            <a:off x="10499667" y="6148195"/>
            <a:ext cx="1600200" cy="616302"/>
          </a:xfrm>
          <a:prstGeom prst="rect">
            <a:avLst/>
          </a:prstGeom>
          <a:noFill/>
          <a:ln w="9525">
            <a:noFill/>
            <a:miter lim="800000"/>
            <a:headEnd/>
            <a:tailEnd/>
          </a:ln>
        </p:spPr>
      </p:pic>
      <p:sp>
        <p:nvSpPr>
          <p:cNvPr id="7" name="Text Placeholder 6">
            <a:extLst>
              <a:ext uri="{FF2B5EF4-FFF2-40B4-BE49-F238E27FC236}">
                <a16:creationId xmlns:a16="http://schemas.microsoft.com/office/drawing/2014/main" id="{7F745370-1CBA-B14E-B8B7-1C9F7279CBC0}"/>
              </a:ext>
            </a:extLst>
          </p:cNvPr>
          <p:cNvSpPr>
            <a:spLocks noGrp="1"/>
          </p:cNvSpPr>
          <p:nvPr>
            <p:ph type="body" sz="quarter" idx="10" hasCustomPrompt="1"/>
          </p:nvPr>
        </p:nvSpPr>
        <p:spPr>
          <a:xfrm>
            <a:off x="0" y="6637867"/>
            <a:ext cx="5238750" cy="228600"/>
          </a:xfrm>
        </p:spPr>
        <p:txBody>
          <a:bodyPr anchor="ctr">
            <a:noAutofit/>
          </a:bodyPr>
          <a:lstStyle>
            <a:lvl1pPr marL="0" indent="0">
              <a:spcBef>
                <a:spcPts val="0"/>
              </a:spcBef>
              <a:buNone/>
              <a:defRPr sz="1100">
                <a:solidFill>
                  <a:schemeClr val="tx1"/>
                </a:solidFill>
              </a:defRPr>
            </a:lvl1pPr>
            <a:lvl2pPr marL="457200" indent="0">
              <a:buNone/>
              <a:defRPr sz="1100">
                <a:solidFill>
                  <a:schemeClr val="tx1"/>
                </a:solidFill>
              </a:defRPr>
            </a:lvl2pPr>
            <a:lvl3pPr marL="914400" indent="0">
              <a:buNone/>
              <a:defRPr sz="1100">
                <a:solidFill>
                  <a:schemeClr val="tx1"/>
                </a:solidFill>
              </a:defRPr>
            </a:lvl3pPr>
            <a:lvl4pPr marL="1371600" indent="0">
              <a:buNone/>
              <a:defRPr sz="1100">
                <a:solidFill>
                  <a:schemeClr val="tx1"/>
                </a:solidFill>
              </a:defRPr>
            </a:lvl4pPr>
            <a:lvl5pPr marL="1828800" indent="0">
              <a:buNone/>
              <a:defRPr sz="1100">
                <a:solidFill>
                  <a:schemeClr val="tx1"/>
                </a:solidFill>
              </a:defRPr>
            </a:lvl5pPr>
          </a:lstStyle>
          <a:p>
            <a:pPr lvl="0"/>
            <a:r>
              <a:rPr lang="en-US" dirty="0"/>
              <a:t>Source:</a:t>
            </a:r>
          </a:p>
        </p:txBody>
      </p:sp>
    </p:spTree>
    <p:extLst>
      <p:ext uri="{BB962C8B-B14F-4D97-AF65-F5344CB8AC3E}">
        <p14:creationId xmlns:p14="http://schemas.microsoft.com/office/powerpoint/2010/main" val="100660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88C87DE-537D-1942-B285-BBF36A0C69FB}"/>
              </a:ext>
            </a:extLst>
          </p:cNvPr>
          <p:cNvGrpSpPr/>
          <p:nvPr/>
        </p:nvGrpSpPr>
        <p:grpSpPr>
          <a:xfrm>
            <a:off x="-689" y="0"/>
            <a:ext cx="6403289" cy="6858000"/>
            <a:chOff x="-689" y="0"/>
            <a:chExt cx="6403289" cy="6858000"/>
          </a:xfrm>
        </p:grpSpPr>
        <p:sp>
          <p:nvSpPr>
            <p:cNvPr id="7" name="Shape 10">
              <a:extLst>
                <a:ext uri="{FF2B5EF4-FFF2-40B4-BE49-F238E27FC236}">
                  <a16:creationId xmlns:a16="http://schemas.microsoft.com/office/drawing/2014/main" id="{88F3EA3B-14D1-3940-BD26-F08930C90008}"/>
                </a:ext>
              </a:extLst>
            </p:cNvPr>
            <p:cNvSpPr/>
            <p:nvPr/>
          </p:nvSpPr>
          <p:spPr>
            <a:xfrm flipH="1">
              <a:off x="-689" y="0"/>
              <a:ext cx="612648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b="0" i="0" dirty="0">
                <a:latin typeface="Arial" panose="020B0604020202020204" pitchFamily="34" charset="0"/>
              </a:endParaRPr>
            </a:p>
          </p:txBody>
        </p:sp>
        <p:sp>
          <p:nvSpPr>
            <p:cNvPr id="9" name="Shape 12">
              <a:extLst>
                <a:ext uri="{FF2B5EF4-FFF2-40B4-BE49-F238E27FC236}">
                  <a16:creationId xmlns:a16="http://schemas.microsoft.com/office/drawing/2014/main" id="{ACC23D92-79E1-114E-85BD-D3AB2691F200}"/>
                </a:ext>
              </a:extLst>
            </p:cNvPr>
            <p:cNvSpPr/>
            <p:nvPr/>
          </p:nvSpPr>
          <p:spPr>
            <a:xfrm>
              <a:off x="6128280" y="0"/>
              <a:ext cx="274320" cy="6858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algn="ctr">
                <a:buClr>
                  <a:srgbClr val="000000"/>
                </a:buClr>
                <a:buFont typeface="Arial"/>
                <a:buNone/>
              </a:pPr>
              <a:endParaRPr b="0" i="0" kern="0" dirty="0">
                <a:solidFill>
                  <a:srgbClr val="FFFFFF"/>
                </a:solidFill>
                <a:latin typeface="Arial" panose="020B0604020202020204" pitchFamily="34" charset="0"/>
                <a:ea typeface="Calibri"/>
                <a:cs typeface="Calibri"/>
                <a:sym typeface="Calibri"/>
              </a:endParaRPr>
            </a:p>
          </p:txBody>
        </p:sp>
      </p:grpSp>
      <p:sp>
        <p:nvSpPr>
          <p:cNvPr id="2" name="Title 1"/>
          <p:cNvSpPr>
            <a:spLocks noGrp="1"/>
          </p:cNvSpPr>
          <p:nvPr>
            <p:ph type="ctrTitle"/>
          </p:nvPr>
        </p:nvSpPr>
        <p:spPr>
          <a:xfrm>
            <a:off x="276444" y="569468"/>
            <a:ext cx="5560827" cy="1727165"/>
          </a:xfrm>
        </p:spPr>
        <p:txBody>
          <a:bodyPr anchor="t">
            <a:normAutofit/>
          </a:bodyPr>
          <a:lstStyle>
            <a:lvl1pPr algn="ctr">
              <a:defRPr sz="4000" b="0" i="0">
                <a:solidFill>
                  <a:srgbClr val="002060"/>
                </a:solidFill>
                <a:latin typeface="Arial" panose="020B0604020202020204" pitchFamily="34" charset="0"/>
                <a:ea typeface="MS UI Gothic" panose="020B0600070205080204" pitchFamily="34" charset="-128"/>
              </a:defRPr>
            </a:lvl1pPr>
          </a:lstStyle>
          <a:p>
            <a:r>
              <a:rPr lang="en-US" dirty="0"/>
              <a:t>Click to edit Master title style</a:t>
            </a:r>
          </a:p>
        </p:txBody>
      </p:sp>
      <p:pic>
        <p:nvPicPr>
          <p:cNvPr id="5" name="Picture 4" descr="ourlogo">
            <a:extLst>
              <a:ext uri="{FF2B5EF4-FFF2-40B4-BE49-F238E27FC236}">
                <a16:creationId xmlns:a16="http://schemas.microsoft.com/office/drawing/2014/main" id="{33AE1796-764D-FF47-AE9F-347D92430D4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499667" y="6148195"/>
            <a:ext cx="1600200" cy="616302"/>
          </a:xfrm>
          <a:prstGeom prst="rect">
            <a:avLst/>
          </a:prstGeom>
          <a:noFill/>
          <a:ln w="9525">
            <a:noFill/>
            <a:miter lim="800000"/>
            <a:headEnd/>
            <a:tailEnd/>
          </a:ln>
        </p:spPr>
      </p:pic>
      <p:sp>
        <p:nvSpPr>
          <p:cNvPr id="10" name="Text Placeholder 9">
            <a:extLst>
              <a:ext uri="{FF2B5EF4-FFF2-40B4-BE49-F238E27FC236}">
                <a16:creationId xmlns:a16="http://schemas.microsoft.com/office/drawing/2014/main" id="{1E1D0A78-4813-634E-814B-79196A509A84}"/>
              </a:ext>
            </a:extLst>
          </p:cNvPr>
          <p:cNvSpPr>
            <a:spLocks noGrp="1"/>
          </p:cNvSpPr>
          <p:nvPr>
            <p:ph type="body" sz="quarter" idx="11"/>
          </p:nvPr>
        </p:nvSpPr>
        <p:spPr>
          <a:xfrm>
            <a:off x="6864350" y="1185863"/>
            <a:ext cx="5011738" cy="1804987"/>
          </a:xfrm>
        </p:spPr>
        <p:txBody>
          <a:bodyPr/>
          <a:lstStyle>
            <a:lvl1pPr marL="0" indent="0">
              <a:buNone/>
              <a:defRPr b="0" i="0">
                <a:latin typeface="Arial" panose="020B0604020202020204" pitchFamily="34" charset="0"/>
                <a:ea typeface="MS UI Gothic" panose="020B0600070205080204" pitchFamily="34" charset="-128"/>
              </a:defRPr>
            </a:lvl1pPr>
          </a:lstStyle>
          <a:p>
            <a:pPr lvl="0"/>
            <a:r>
              <a:rPr lang="en-US" dirty="0"/>
              <a:t>Click to edit Master text styles</a:t>
            </a:r>
          </a:p>
        </p:txBody>
      </p:sp>
      <p:sp>
        <p:nvSpPr>
          <p:cNvPr id="14" name="Text Placeholder 13">
            <a:extLst>
              <a:ext uri="{FF2B5EF4-FFF2-40B4-BE49-F238E27FC236}">
                <a16:creationId xmlns:a16="http://schemas.microsoft.com/office/drawing/2014/main" id="{2BA2E3D9-8FAF-DF41-B2F5-C1CBDC88DFD5}"/>
              </a:ext>
            </a:extLst>
          </p:cNvPr>
          <p:cNvSpPr>
            <a:spLocks noGrp="1"/>
          </p:cNvSpPr>
          <p:nvPr>
            <p:ph type="body" sz="quarter" idx="12"/>
          </p:nvPr>
        </p:nvSpPr>
        <p:spPr>
          <a:xfrm>
            <a:off x="276225" y="2787650"/>
            <a:ext cx="5311775" cy="2078038"/>
          </a:xfrm>
        </p:spPr>
        <p:txBody>
          <a:bodyPr/>
          <a:lstStyle>
            <a:lvl1pPr marL="0" indent="0">
              <a:buNone/>
              <a:defRPr b="0" i="0">
                <a:solidFill>
                  <a:srgbClr val="002060"/>
                </a:solidFill>
                <a:latin typeface="Arial" panose="020B0604020202020204" pitchFamily="34" charset="0"/>
                <a:ea typeface="MS UI Gothic" panose="020B0600070205080204" pitchFamily="34" charset="-128"/>
              </a:defRPr>
            </a:lvl1pPr>
            <a:lvl2pPr marL="457200" indent="0">
              <a:buNone/>
              <a:defRPr>
                <a:solidFill>
                  <a:srgbClr val="F67031"/>
                </a:solidFill>
              </a:defRPr>
            </a:lvl2pPr>
            <a:lvl3pPr marL="914400" indent="0">
              <a:buNone/>
              <a:defRPr>
                <a:solidFill>
                  <a:srgbClr val="F67031"/>
                </a:solidFill>
              </a:defRPr>
            </a:lvl3pPr>
            <a:lvl4pPr marL="1371600" indent="0">
              <a:buNone/>
              <a:defRPr>
                <a:solidFill>
                  <a:srgbClr val="F67031"/>
                </a:solidFill>
              </a:defRPr>
            </a:lvl4pPr>
            <a:lvl5pPr marL="1828800" indent="0">
              <a:buNone/>
              <a:defRPr>
                <a:solidFill>
                  <a:srgbClr val="F67031"/>
                </a:solidFill>
              </a:defRPr>
            </a:lvl5pPr>
          </a:lstStyle>
          <a:p>
            <a:pPr lvl="0"/>
            <a:r>
              <a:rPr lang="en-US" dirty="0"/>
              <a:t>Click to edit Master text styles</a:t>
            </a:r>
          </a:p>
        </p:txBody>
      </p:sp>
    </p:spTree>
    <p:extLst>
      <p:ext uri="{BB962C8B-B14F-4D97-AF65-F5344CB8AC3E}">
        <p14:creationId xmlns:p14="http://schemas.microsoft.com/office/powerpoint/2010/main" val="2857238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Revers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7ADF911-3D9A-5146-9585-2D2C13BB0477}"/>
              </a:ext>
            </a:extLst>
          </p:cNvPr>
          <p:cNvGrpSpPr/>
          <p:nvPr/>
        </p:nvGrpSpPr>
        <p:grpSpPr>
          <a:xfrm>
            <a:off x="6163839" y="0"/>
            <a:ext cx="6031998" cy="6858000"/>
            <a:chOff x="6163839" y="0"/>
            <a:chExt cx="6031998" cy="6858000"/>
          </a:xfrm>
        </p:grpSpPr>
        <p:sp>
          <p:nvSpPr>
            <p:cNvPr id="7" name="Shape 10">
              <a:extLst>
                <a:ext uri="{FF2B5EF4-FFF2-40B4-BE49-F238E27FC236}">
                  <a16:creationId xmlns:a16="http://schemas.microsoft.com/office/drawing/2014/main" id="{88F3EA3B-14D1-3940-BD26-F08930C90008}"/>
                </a:ext>
              </a:extLst>
            </p:cNvPr>
            <p:cNvSpPr/>
            <p:nvPr/>
          </p:nvSpPr>
          <p:spPr>
            <a:xfrm flipH="1">
              <a:off x="6343677" y="0"/>
              <a:ext cx="585216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81">
              <a:extLst>
                <a:ext uri="{FF2B5EF4-FFF2-40B4-BE49-F238E27FC236}">
                  <a16:creationId xmlns:a16="http://schemas.microsoft.com/office/drawing/2014/main" id="{346F9D52-3D61-894D-AD5E-B0E6C15CC90B}"/>
                </a:ext>
              </a:extLst>
            </p:cNvPr>
            <p:cNvSpPr/>
            <p:nvPr/>
          </p:nvSpPr>
          <p:spPr>
            <a:xfrm flipH="1">
              <a:off x="6163839"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pic>
        <p:nvPicPr>
          <p:cNvPr id="12" name="Picture 11" descr="ourlogo">
            <a:extLst>
              <a:ext uri="{FF2B5EF4-FFF2-40B4-BE49-F238E27FC236}">
                <a16:creationId xmlns:a16="http://schemas.microsoft.com/office/drawing/2014/main" id="{9D887A11-394C-E04F-923F-9AC73AB549E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5062" y="6156635"/>
            <a:ext cx="1600200" cy="616302"/>
          </a:xfrm>
          <a:prstGeom prst="rect">
            <a:avLst/>
          </a:prstGeom>
          <a:noFill/>
          <a:ln w="9525">
            <a:noFill/>
            <a:miter lim="800000"/>
            <a:headEnd/>
            <a:tailEnd/>
          </a:ln>
        </p:spPr>
      </p:pic>
      <p:sp>
        <p:nvSpPr>
          <p:cNvPr id="5" name="Title 4">
            <a:extLst>
              <a:ext uri="{FF2B5EF4-FFF2-40B4-BE49-F238E27FC236}">
                <a16:creationId xmlns:a16="http://schemas.microsoft.com/office/drawing/2014/main" id="{60C275AF-30AD-C64A-AE51-1CF5550A154C}"/>
              </a:ext>
            </a:extLst>
          </p:cNvPr>
          <p:cNvSpPr>
            <a:spLocks noGrp="1"/>
          </p:cNvSpPr>
          <p:nvPr>
            <p:ph type="title"/>
          </p:nvPr>
        </p:nvSpPr>
        <p:spPr>
          <a:xfrm>
            <a:off x="6795911" y="398994"/>
            <a:ext cx="5091287" cy="1325563"/>
          </a:xfrm>
        </p:spPr>
        <p:txBody>
          <a:bodyPr>
            <a:normAutofit/>
          </a:bodyPr>
          <a:lstStyle>
            <a:lvl1pPr>
              <a:defRPr sz="4000" b="0" i="0">
                <a:solidFill>
                  <a:srgbClr val="002060"/>
                </a:solidFill>
                <a:latin typeface="Arial" panose="020B0604020202020204" pitchFamily="34" charset="0"/>
                <a:ea typeface="MS UI Gothic" panose="020B0600070205080204" pitchFamily="34" charset="-128"/>
              </a:defRPr>
            </a:lvl1pPr>
          </a:lstStyle>
          <a:p>
            <a:r>
              <a:rPr lang="en-US" dirty="0"/>
              <a:t>Click to edit Master title style</a:t>
            </a:r>
          </a:p>
        </p:txBody>
      </p:sp>
    </p:spTree>
    <p:extLst>
      <p:ext uri="{BB962C8B-B14F-4D97-AF65-F5344CB8AC3E}">
        <p14:creationId xmlns:p14="http://schemas.microsoft.com/office/powerpoint/2010/main" val="2167093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Title Slide-Revers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7ADF911-3D9A-5146-9585-2D2C13BB0477}"/>
              </a:ext>
            </a:extLst>
          </p:cNvPr>
          <p:cNvGrpSpPr/>
          <p:nvPr/>
        </p:nvGrpSpPr>
        <p:grpSpPr>
          <a:xfrm>
            <a:off x="6163839" y="0"/>
            <a:ext cx="6031998" cy="6858000"/>
            <a:chOff x="6163839" y="0"/>
            <a:chExt cx="6031998" cy="6858000"/>
          </a:xfrm>
        </p:grpSpPr>
        <p:sp>
          <p:nvSpPr>
            <p:cNvPr id="7" name="Shape 10">
              <a:extLst>
                <a:ext uri="{FF2B5EF4-FFF2-40B4-BE49-F238E27FC236}">
                  <a16:creationId xmlns:a16="http://schemas.microsoft.com/office/drawing/2014/main" id="{88F3EA3B-14D1-3940-BD26-F08930C90008}"/>
                </a:ext>
              </a:extLst>
            </p:cNvPr>
            <p:cNvSpPr/>
            <p:nvPr/>
          </p:nvSpPr>
          <p:spPr>
            <a:xfrm flipH="1">
              <a:off x="6343677" y="0"/>
              <a:ext cx="585216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81">
              <a:extLst>
                <a:ext uri="{FF2B5EF4-FFF2-40B4-BE49-F238E27FC236}">
                  <a16:creationId xmlns:a16="http://schemas.microsoft.com/office/drawing/2014/main" id="{346F9D52-3D61-894D-AD5E-B0E6C15CC90B}"/>
                </a:ext>
              </a:extLst>
            </p:cNvPr>
            <p:cNvSpPr/>
            <p:nvPr/>
          </p:nvSpPr>
          <p:spPr>
            <a:xfrm flipH="1">
              <a:off x="6163839"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pic>
        <p:nvPicPr>
          <p:cNvPr id="12" name="Picture 11" descr="ourlogo">
            <a:extLst>
              <a:ext uri="{FF2B5EF4-FFF2-40B4-BE49-F238E27FC236}">
                <a16:creationId xmlns:a16="http://schemas.microsoft.com/office/drawing/2014/main" id="{9D887A11-394C-E04F-923F-9AC73AB549E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526484" y="6183512"/>
            <a:ext cx="1600200" cy="616302"/>
          </a:xfrm>
          <a:prstGeom prst="rect">
            <a:avLst/>
          </a:prstGeom>
          <a:noFill/>
          <a:ln w="9525">
            <a:noFill/>
            <a:miter lim="800000"/>
            <a:headEnd/>
            <a:tailEnd/>
          </a:ln>
        </p:spPr>
      </p:pic>
      <p:sp>
        <p:nvSpPr>
          <p:cNvPr id="5" name="Title 4">
            <a:extLst>
              <a:ext uri="{FF2B5EF4-FFF2-40B4-BE49-F238E27FC236}">
                <a16:creationId xmlns:a16="http://schemas.microsoft.com/office/drawing/2014/main" id="{60C275AF-30AD-C64A-AE51-1CF5550A154C}"/>
              </a:ext>
            </a:extLst>
          </p:cNvPr>
          <p:cNvSpPr>
            <a:spLocks noGrp="1"/>
          </p:cNvSpPr>
          <p:nvPr>
            <p:ph type="title"/>
          </p:nvPr>
        </p:nvSpPr>
        <p:spPr>
          <a:xfrm>
            <a:off x="314721" y="235708"/>
            <a:ext cx="5713441" cy="1325563"/>
          </a:xfrm>
        </p:spPr>
        <p:txBody>
          <a:bodyPr>
            <a:normAutofit/>
          </a:bodyPr>
          <a:lstStyle>
            <a:lvl1pPr algn="ctr">
              <a:defRPr sz="4000" b="0" i="0">
                <a:solidFill>
                  <a:schemeClr val="bg1"/>
                </a:solidFill>
                <a:latin typeface="Arial" panose="020B0604020202020204" pitchFamily="34" charset="0"/>
                <a:ea typeface="MS UI Gothic" panose="020B0600070205080204" pitchFamily="34" charset="-128"/>
              </a:defRPr>
            </a:lvl1pPr>
          </a:lstStyle>
          <a:p>
            <a:r>
              <a:rPr lang="en-US" dirty="0"/>
              <a:t>Click to edit Master title style</a:t>
            </a:r>
          </a:p>
        </p:txBody>
      </p:sp>
    </p:spTree>
    <p:extLst>
      <p:ext uri="{BB962C8B-B14F-4D97-AF65-F5344CB8AC3E}">
        <p14:creationId xmlns:p14="http://schemas.microsoft.com/office/powerpoint/2010/main" val="3158934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ubtitle Left-Colo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CDC1D99-F196-A848-BA51-DE5C99C0012D}"/>
              </a:ext>
            </a:extLst>
          </p:cNvPr>
          <p:cNvGrpSpPr/>
          <p:nvPr/>
        </p:nvGrpSpPr>
        <p:grpSpPr>
          <a:xfrm>
            <a:off x="3240017" y="0"/>
            <a:ext cx="8958074" cy="6858000"/>
            <a:chOff x="3240017" y="0"/>
            <a:chExt cx="8958074" cy="6858000"/>
          </a:xfrm>
        </p:grpSpPr>
        <p:sp>
          <p:nvSpPr>
            <p:cNvPr id="3" name="Shape 10">
              <a:extLst>
                <a:ext uri="{FF2B5EF4-FFF2-40B4-BE49-F238E27FC236}">
                  <a16:creationId xmlns:a16="http://schemas.microsoft.com/office/drawing/2014/main" id="{533299DF-CFAB-7440-9681-29F1D6F5A25D}"/>
                </a:ext>
              </a:extLst>
            </p:cNvPr>
            <p:cNvSpPr/>
            <p:nvPr/>
          </p:nvSpPr>
          <p:spPr>
            <a:xfrm flipH="1">
              <a:off x="3419851" y="0"/>
              <a:ext cx="877824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 name="Shape 81">
              <a:extLst>
                <a:ext uri="{FF2B5EF4-FFF2-40B4-BE49-F238E27FC236}">
                  <a16:creationId xmlns:a16="http://schemas.microsoft.com/office/drawing/2014/main" id="{05190793-F7A0-1141-B41C-42B8F1063250}"/>
                </a:ext>
              </a:extLst>
            </p:cNvPr>
            <p:cNvSpPr/>
            <p:nvPr/>
          </p:nvSpPr>
          <p:spPr>
            <a:xfrm flipH="1">
              <a:off x="324001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sp>
        <p:nvSpPr>
          <p:cNvPr id="2" name="Title 1">
            <a:extLst>
              <a:ext uri="{FF2B5EF4-FFF2-40B4-BE49-F238E27FC236}">
                <a16:creationId xmlns:a16="http://schemas.microsoft.com/office/drawing/2014/main" id="{E74DF63B-2118-8B44-A6B4-A122C052C859}"/>
              </a:ext>
            </a:extLst>
          </p:cNvPr>
          <p:cNvSpPr>
            <a:spLocks noGrp="1"/>
          </p:cNvSpPr>
          <p:nvPr>
            <p:ph type="title" hasCustomPrompt="1"/>
          </p:nvPr>
        </p:nvSpPr>
        <p:spPr>
          <a:xfrm>
            <a:off x="273754" y="952149"/>
            <a:ext cx="2743200" cy="3100562"/>
          </a:xfrm>
        </p:spPr>
        <p:txBody>
          <a:bodyPr/>
          <a:lstStyle>
            <a:lvl1pPr>
              <a:defRPr b="0" i="0">
                <a:latin typeface="Arial" panose="020B0604020202020204" pitchFamily="34" charset="0"/>
                <a:ea typeface="MS UI Gothic" panose="020B0600070205080204" pitchFamily="34" charset="-128"/>
              </a:defRPr>
            </a:lvl1pPr>
          </a:lstStyle>
          <a:p>
            <a:r>
              <a:rPr lang="en-US" dirty="0"/>
              <a:t>Click to add title</a:t>
            </a:r>
          </a:p>
        </p:txBody>
      </p:sp>
      <p:pic>
        <p:nvPicPr>
          <p:cNvPr id="6" name="Picture 5" descr="ourlogo">
            <a:extLst>
              <a:ext uri="{FF2B5EF4-FFF2-40B4-BE49-F238E27FC236}">
                <a16:creationId xmlns:a16="http://schemas.microsoft.com/office/drawing/2014/main" id="{CE90D0A9-85A6-1746-9462-F5B92BE0E3D4}"/>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5062" y="6156635"/>
            <a:ext cx="1600200" cy="616302"/>
          </a:xfrm>
          <a:prstGeom prst="rect">
            <a:avLst/>
          </a:prstGeom>
          <a:noFill/>
          <a:ln w="9525">
            <a:noFill/>
            <a:miter lim="800000"/>
            <a:headEnd/>
            <a:tailEnd/>
          </a:ln>
        </p:spPr>
      </p:pic>
    </p:spTree>
    <p:extLst>
      <p:ext uri="{BB962C8B-B14F-4D97-AF65-F5344CB8AC3E}">
        <p14:creationId xmlns:p14="http://schemas.microsoft.com/office/powerpoint/2010/main" val="1875869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Subtitle Left-Colo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CDC1D99-F196-A848-BA51-DE5C99C0012D}"/>
              </a:ext>
            </a:extLst>
          </p:cNvPr>
          <p:cNvGrpSpPr/>
          <p:nvPr/>
        </p:nvGrpSpPr>
        <p:grpSpPr>
          <a:xfrm>
            <a:off x="5061857" y="0"/>
            <a:ext cx="7136233" cy="6858000"/>
            <a:chOff x="3240017" y="0"/>
            <a:chExt cx="8958074" cy="6858000"/>
          </a:xfrm>
        </p:grpSpPr>
        <p:sp>
          <p:nvSpPr>
            <p:cNvPr id="3" name="Shape 10">
              <a:extLst>
                <a:ext uri="{FF2B5EF4-FFF2-40B4-BE49-F238E27FC236}">
                  <a16:creationId xmlns:a16="http://schemas.microsoft.com/office/drawing/2014/main" id="{533299DF-CFAB-7440-9681-29F1D6F5A25D}"/>
                </a:ext>
              </a:extLst>
            </p:cNvPr>
            <p:cNvSpPr/>
            <p:nvPr/>
          </p:nvSpPr>
          <p:spPr>
            <a:xfrm flipH="1">
              <a:off x="3419851" y="0"/>
              <a:ext cx="877824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 name="Shape 81">
              <a:extLst>
                <a:ext uri="{FF2B5EF4-FFF2-40B4-BE49-F238E27FC236}">
                  <a16:creationId xmlns:a16="http://schemas.microsoft.com/office/drawing/2014/main" id="{05190793-F7A0-1141-B41C-42B8F1063250}"/>
                </a:ext>
              </a:extLst>
            </p:cNvPr>
            <p:cNvSpPr/>
            <p:nvPr/>
          </p:nvSpPr>
          <p:spPr>
            <a:xfrm flipH="1">
              <a:off x="324001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sp>
        <p:nvSpPr>
          <p:cNvPr id="2" name="Title 1">
            <a:extLst>
              <a:ext uri="{FF2B5EF4-FFF2-40B4-BE49-F238E27FC236}">
                <a16:creationId xmlns:a16="http://schemas.microsoft.com/office/drawing/2014/main" id="{E74DF63B-2118-8B44-A6B4-A122C052C859}"/>
              </a:ext>
            </a:extLst>
          </p:cNvPr>
          <p:cNvSpPr>
            <a:spLocks noGrp="1"/>
          </p:cNvSpPr>
          <p:nvPr>
            <p:ph type="title" hasCustomPrompt="1"/>
          </p:nvPr>
        </p:nvSpPr>
        <p:spPr>
          <a:xfrm>
            <a:off x="273754" y="952149"/>
            <a:ext cx="2743200" cy="3100562"/>
          </a:xfrm>
        </p:spPr>
        <p:txBody>
          <a:bodyPr/>
          <a:lstStyle>
            <a:lvl1pPr>
              <a:defRPr b="0" i="0">
                <a:latin typeface="Arial" panose="020B0604020202020204" pitchFamily="34" charset="0"/>
                <a:ea typeface="MS UI Gothic" panose="020B0600070205080204" pitchFamily="34" charset="-128"/>
              </a:defRPr>
            </a:lvl1pPr>
          </a:lstStyle>
          <a:p>
            <a:r>
              <a:rPr lang="en-US" dirty="0"/>
              <a:t>Click to add title</a:t>
            </a:r>
          </a:p>
        </p:txBody>
      </p:sp>
      <p:pic>
        <p:nvPicPr>
          <p:cNvPr id="6" name="Picture 5" descr="ourlogo">
            <a:extLst>
              <a:ext uri="{FF2B5EF4-FFF2-40B4-BE49-F238E27FC236}">
                <a16:creationId xmlns:a16="http://schemas.microsoft.com/office/drawing/2014/main" id="{CE90D0A9-85A6-1746-9462-F5B92BE0E3D4}"/>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5062" y="6156635"/>
            <a:ext cx="1600200" cy="616302"/>
          </a:xfrm>
          <a:prstGeom prst="rect">
            <a:avLst/>
          </a:prstGeom>
          <a:noFill/>
          <a:ln w="9525">
            <a:noFill/>
            <a:miter lim="800000"/>
            <a:headEnd/>
            <a:tailEnd/>
          </a:ln>
        </p:spPr>
      </p:pic>
    </p:spTree>
    <p:extLst>
      <p:ext uri="{BB962C8B-B14F-4D97-AF65-F5344CB8AC3E}">
        <p14:creationId xmlns:p14="http://schemas.microsoft.com/office/powerpoint/2010/main" val="1640331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ubtitle Left-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ADDC785-F7AA-1E44-AF0C-3D977407B105}"/>
              </a:ext>
            </a:extLst>
          </p:cNvPr>
          <p:cNvGrpSpPr/>
          <p:nvPr/>
        </p:nvGrpSpPr>
        <p:grpSpPr>
          <a:xfrm>
            <a:off x="-566" y="0"/>
            <a:ext cx="3480123" cy="6858000"/>
            <a:chOff x="-566" y="0"/>
            <a:chExt cx="3480123" cy="6858000"/>
          </a:xfrm>
        </p:grpSpPr>
        <p:sp>
          <p:nvSpPr>
            <p:cNvPr id="3" name="Shape 10">
              <a:extLst>
                <a:ext uri="{FF2B5EF4-FFF2-40B4-BE49-F238E27FC236}">
                  <a16:creationId xmlns:a16="http://schemas.microsoft.com/office/drawing/2014/main" id="{533299DF-CFAB-7440-9681-29F1D6F5A25D}"/>
                </a:ext>
              </a:extLst>
            </p:cNvPr>
            <p:cNvSpPr/>
            <p:nvPr/>
          </p:nvSpPr>
          <p:spPr>
            <a:xfrm flipH="1">
              <a:off x="-566" y="0"/>
              <a:ext cx="329184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8" name="Shape 15">
              <a:extLst>
                <a:ext uri="{FF2B5EF4-FFF2-40B4-BE49-F238E27FC236}">
                  <a16:creationId xmlns:a16="http://schemas.microsoft.com/office/drawing/2014/main" id="{68BD5D5B-826A-E04D-B23B-79E0A7951930}"/>
                </a:ext>
              </a:extLst>
            </p:cNvPr>
            <p:cNvSpPr/>
            <p:nvPr/>
          </p:nvSpPr>
          <p:spPr>
            <a:xfrm>
              <a:off x="329667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sp>
        <p:nvSpPr>
          <p:cNvPr id="2" name="Title 1">
            <a:extLst>
              <a:ext uri="{FF2B5EF4-FFF2-40B4-BE49-F238E27FC236}">
                <a16:creationId xmlns:a16="http://schemas.microsoft.com/office/drawing/2014/main" id="{E74DF63B-2118-8B44-A6B4-A122C052C859}"/>
              </a:ext>
            </a:extLst>
          </p:cNvPr>
          <p:cNvSpPr>
            <a:spLocks noGrp="1"/>
          </p:cNvSpPr>
          <p:nvPr>
            <p:ph type="title" hasCustomPrompt="1"/>
          </p:nvPr>
        </p:nvSpPr>
        <p:spPr>
          <a:xfrm>
            <a:off x="273754" y="952149"/>
            <a:ext cx="2743200" cy="3100562"/>
          </a:xfrm>
        </p:spPr>
        <p:txBody>
          <a:bodyPr/>
          <a:lstStyle>
            <a:lvl1pPr>
              <a:defRPr b="0" i="0">
                <a:solidFill>
                  <a:srgbClr val="002060"/>
                </a:solidFill>
                <a:latin typeface="Arial" panose="020B0604020202020204" pitchFamily="34" charset="0"/>
                <a:ea typeface="MS UI Gothic" panose="020B0600070205080204" pitchFamily="34" charset="-128"/>
              </a:defRPr>
            </a:lvl1pPr>
          </a:lstStyle>
          <a:p>
            <a:r>
              <a:rPr lang="en-US" dirty="0"/>
              <a:t>Click to add title</a:t>
            </a:r>
          </a:p>
        </p:txBody>
      </p:sp>
      <p:pic>
        <p:nvPicPr>
          <p:cNvPr id="10" name="Picture 9" descr="ourlogo">
            <a:extLst>
              <a:ext uri="{FF2B5EF4-FFF2-40B4-BE49-F238E27FC236}">
                <a16:creationId xmlns:a16="http://schemas.microsoft.com/office/drawing/2014/main" id="{2C2E57EF-270A-5A46-A337-312732DE1DA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499667" y="6148195"/>
            <a:ext cx="1600200" cy="616302"/>
          </a:xfrm>
          <a:prstGeom prst="rect">
            <a:avLst/>
          </a:prstGeom>
          <a:noFill/>
          <a:ln w="9525">
            <a:noFill/>
            <a:miter lim="800000"/>
            <a:headEnd/>
            <a:tailEnd/>
          </a:ln>
        </p:spPr>
      </p:pic>
    </p:spTree>
    <p:extLst>
      <p:ext uri="{BB962C8B-B14F-4D97-AF65-F5344CB8AC3E}">
        <p14:creationId xmlns:p14="http://schemas.microsoft.com/office/powerpoint/2010/main" val="43041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Title Top">
    <p:spTree>
      <p:nvGrpSpPr>
        <p:cNvPr id="1" name=""/>
        <p:cNvGrpSpPr/>
        <p:nvPr/>
      </p:nvGrpSpPr>
      <p:grpSpPr>
        <a:xfrm>
          <a:off x="0" y="0"/>
          <a:ext cx="0" cy="0"/>
          <a:chOff x="0" y="0"/>
          <a:chExt cx="0" cy="0"/>
        </a:xfrm>
      </p:grpSpPr>
      <p:sp>
        <p:nvSpPr>
          <p:cNvPr id="4" name="Shape 10">
            <a:extLst>
              <a:ext uri="{FF2B5EF4-FFF2-40B4-BE49-F238E27FC236}">
                <a16:creationId xmlns:a16="http://schemas.microsoft.com/office/drawing/2014/main" id="{34D95997-0DCE-284A-B684-9C30C01CC2AD}"/>
              </a:ext>
            </a:extLst>
          </p:cNvPr>
          <p:cNvSpPr/>
          <p:nvPr/>
        </p:nvSpPr>
        <p:spPr>
          <a:xfrm flipH="1">
            <a:off x="-10633" y="915528"/>
            <a:ext cx="12207240" cy="59436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 name="Title 1">
            <a:extLst>
              <a:ext uri="{FF2B5EF4-FFF2-40B4-BE49-F238E27FC236}">
                <a16:creationId xmlns:a16="http://schemas.microsoft.com/office/drawing/2014/main" id="{9F2E54D2-180D-EC44-B7CC-0A01525A962F}"/>
              </a:ext>
            </a:extLst>
          </p:cNvPr>
          <p:cNvSpPr>
            <a:spLocks noGrp="1"/>
          </p:cNvSpPr>
          <p:nvPr>
            <p:ph type="title"/>
          </p:nvPr>
        </p:nvSpPr>
        <p:spPr>
          <a:xfrm>
            <a:off x="285304" y="41553"/>
            <a:ext cx="10515600" cy="825722"/>
          </a:xfrm>
        </p:spPr>
        <p:txBody>
          <a:bodyPr>
            <a:normAutofit/>
          </a:bodyPr>
          <a:lstStyle>
            <a:lvl1pPr>
              <a:defRPr sz="3000" b="0" i="0">
                <a:latin typeface="Arial" panose="020B0604020202020204" pitchFamily="34" charset="0"/>
                <a:ea typeface="MS UI Gothic" panose="020B0600070205080204" pitchFamily="34" charset="-128"/>
              </a:defRPr>
            </a:lvl1pPr>
          </a:lstStyle>
          <a:p>
            <a:r>
              <a:rPr lang="en-US" dirty="0"/>
              <a:t>Click to edit Master title style</a:t>
            </a:r>
          </a:p>
        </p:txBody>
      </p:sp>
      <p:pic>
        <p:nvPicPr>
          <p:cNvPr id="3" name="Picture 2" descr="ourlogo">
            <a:extLst>
              <a:ext uri="{FF2B5EF4-FFF2-40B4-BE49-F238E27FC236}">
                <a16:creationId xmlns:a16="http://schemas.microsoft.com/office/drawing/2014/main" id="{CF389469-81A1-7349-99EC-680372517BC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499667" y="6148195"/>
            <a:ext cx="1600200" cy="616302"/>
          </a:xfrm>
          <a:prstGeom prst="rect">
            <a:avLst/>
          </a:prstGeom>
          <a:noFill/>
          <a:ln w="9525">
            <a:noFill/>
            <a:miter lim="800000"/>
            <a:headEnd/>
            <a:tailEnd/>
          </a:ln>
        </p:spPr>
      </p:pic>
      <p:sp>
        <p:nvSpPr>
          <p:cNvPr id="7" name="Text Placeholder 6">
            <a:extLst>
              <a:ext uri="{FF2B5EF4-FFF2-40B4-BE49-F238E27FC236}">
                <a16:creationId xmlns:a16="http://schemas.microsoft.com/office/drawing/2014/main" id="{7F745370-1CBA-B14E-B8B7-1C9F7279CBC0}"/>
              </a:ext>
            </a:extLst>
          </p:cNvPr>
          <p:cNvSpPr>
            <a:spLocks noGrp="1"/>
          </p:cNvSpPr>
          <p:nvPr>
            <p:ph type="body" sz="quarter" idx="10" hasCustomPrompt="1"/>
          </p:nvPr>
        </p:nvSpPr>
        <p:spPr>
          <a:xfrm>
            <a:off x="0" y="6637867"/>
            <a:ext cx="5238750" cy="228600"/>
          </a:xfrm>
        </p:spPr>
        <p:txBody>
          <a:bodyPr>
            <a:noAutofit/>
          </a:bodyPr>
          <a:lstStyle>
            <a:lvl1pPr marL="0" indent="0">
              <a:buNone/>
              <a:defRPr sz="1100">
                <a:solidFill>
                  <a:schemeClr val="tx1"/>
                </a:solidFill>
              </a:defRPr>
            </a:lvl1pPr>
            <a:lvl2pPr marL="457200" indent="0">
              <a:buNone/>
              <a:defRPr sz="1100">
                <a:solidFill>
                  <a:schemeClr val="tx1"/>
                </a:solidFill>
              </a:defRPr>
            </a:lvl2pPr>
            <a:lvl3pPr marL="914400" indent="0">
              <a:buNone/>
              <a:defRPr sz="1100">
                <a:solidFill>
                  <a:schemeClr val="tx1"/>
                </a:solidFill>
              </a:defRPr>
            </a:lvl3pPr>
            <a:lvl4pPr marL="1371600" indent="0">
              <a:buNone/>
              <a:defRPr sz="1100">
                <a:solidFill>
                  <a:schemeClr val="tx1"/>
                </a:solidFill>
              </a:defRPr>
            </a:lvl4pPr>
            <a:lvl5pPr marL="1828800" indent="0">
              <a:buNone/>
              <a:defRPr sz="1100">
                <a:solidFill>
                  <a:schemeClr val="tx1"/>
                </a:solidFill>
              </a:defRPr>
            </a:lvl5pPr>
          </a:lstStyle>
          <a:p>
            <a:pPr lvl="0"/>
            <a:r>
              <a:rPr lang="en-US" dirty="0"/>
              <a:t>Source:</a:t>
            </a:r>
          </a:p>
        </p:txBody>
      </p:sp>
    </p:spTree>
    <p:extLst>
      <p:ext uri="{BB962C8B-B14F-4D97-AF65-F5344CB8AC3E}">
        <p14:creationId xmlns:p14="http://schemas.microsoft.com/office/powerpoint/2010/main" val="639677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Title Top Bottom Bar">
    <p:spTree>
      <p:nvGrpSpPr>
        <p:cNvPr id="1" name=""/>
        <p:cNvGrpSpPr/>
        <p:nvPr/>
      </p:nvGrpSpPr>
      <p:grpSpPr>
        <a:xfrm>
          <a:off x="0" y="0"/>
          <a:ext cx="0" cy="0"/>
          <a:chOff x="0" y="0"/>
          <a:chExt cx="0" cy="0"/>
        </a:xfrm>
      </p:grpSpPr>
      <p:sp>
        <p:nvSpPr>
          <p:cNvPr id="4" name="Shape 10">
            <a:extLst>
              <a:ext uri="{FF2B5EF4-FFF2-40B4-BE49-F238E27FC236}">
                <a16:creationId xmlns:a16="http://schemas.microsoft.com/office/drawing/2014/main" id="{34D95997-0DCE-284A-B684-9C30C01CC2AD}"/>
              </a:ext>
            </a:extLst>
          </p:cNvPr>
          <p:cNvSpPr/>
          <p:nvPr/>
        </p:nvSpPr>
        <p:spPr>
          <a:xfrm flipH="1">
            <a:off x="-10633" y="1127"/>
            <a:ext cx="12207240" cy="603504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 name="Title 1">
            <a:extLst>
              <a:ext uri="{FF2B5EF4-FFF2-40B4-BE49-F238E27FC236}">
                <a16:creationId xmlns:a16="http://schemas.microsoft.com/office/drawing/2014/main" id="{9F2E54D2-180D-EC44-B7CC-0A01525A962F}"/>
              </a:ext>
            </a:extLst>
          </p:cNvPr>
          <p:cNvSpPr>
            <a:spLocks noGrp="1"/>
          </p:cNvSpPr>
          <p:nvPr>
            <p:ph type="title"/>
          </p:nvPr>
        </p:nvSpPr>
        <p:spPr>
          <a:xfrm>
            <a:off x="285304" y="120576"/>
            <a:ext cx="10515600" cy="825722"/>
          </a:xfrm>
        </p:spPr>
        <p:txBody>
          <a:bodyPr>
            <a:normAutofit/>
          </a:bodyPr>
          <a:lstStyle>
            <a:lvl1pPr>
              <a:defRPr sz="3000" b="0" i="0">
                <a:solidFill>
                  <a:srgbClr val="002060"/>
                </a:solidFill>
                <a:latin typeface="Arial" panose="020B0604020202020204" pitchFamily="34" charset="0"/>
                <a:ea typeface="MS UI Gothic" panose="020B0600070205080204" pitchFamily="34" charset="-128"/>
              </a:defRPr>
            </a:lvl1pPr>
          </a:lstStyle>
          <a:p>
            <a:r>
              <a:rPr lang="en-US" dirty="0"/>
              <a:t>Click to edit Master title style</a:t>
            </a:r>
          </a:p>
        </p:txBody>
      </p:sp>
      <p:pic>
        <p:nvPicPr>
          <p:cNvPr id="3" name="Picture 2" descr="ourlogo">
            <a:extLst>
              <a:ext uri="{FF2B5EF4-FFF2-40B4-BE49-F238E27FC236}">
                <a16:creationId xmlns:a16="http://schemas.microsoft.com/office/drawing/2014/main" id="{CF389469-81A1-7349-99EC-680372517BC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499667" y="6148195"/>
            <a:ext cx="1600200" cy="616302"/>
          </a:xfrm>
          <a:prstGeom prst="rect">
            <a:avLst/>
          </a:prstGeom>
          <a:noFill/>
          <a:ln w="9525">
            <a:noFill/>
            <a:miter lim="800000"/>
            <a:headEnd/>
            <a:tailEnd/>
          </a:ln>
        </p:spPr>
      </p:pic>
      <p:sp>
        <p:nvSpPr>
          <p:cNvPr id="7" name="Text Placeholder 6">
            <a:extLst>
              <a:ext uri="{FF2B5EF4-FFF2-40B4-BE49-F238E27FC236}">
                <a16:creationId xmlns:a16="http://schemas.microsoft.com/office/drawing/2014/main" id="{880130AF-92C1-AA41-BA72-97A964C4A04C}"/>
              </a:ext>
            </a:extLst>
          </p:cNvPr>
          <p:cNvSpPr>
            <a:spLocks noGrp="1"/>
          </p:cNvSpPr>
          <p:nvPr>
            <p:ph type="body" sz="quarter" idx="10" hasCustomPrompt="1"/>
          </p:nvPr>
        </p:nvSpPr>
        <p:spPr>
          <a:xfrm>
            <a:off x="0" y="6637867"/>
            <a:ext cx="5238750" cy="228600"/>
          </a:xfrm>
        </p:spPr>
        <p:txBody>
          <a:bodyPr>
            <a:noAutofit/>
          </a:bodyPr>
          <a:lstStyle>
            <a:lvl1pPr marL="0" indent="0">
              <a:buNone/>
              <a:defRPr sz="1100">
                <a:solidFill>
                  <a:schemeClr val="bg1"/>
                </a:solidFill>
              </a:defRPr>
            </a:lvl1pPr>
            <a:lvl2pPr marL="457200" indent="0">
              <a:buNone/>
              <a:defRPr sz="1100">
                <a:solidFill>
                  <a:schemeClr val="tx1"/>
                </a:solidFill>
              </a:defRPr>
            </a:lvl2pPr>
            <a:lvl3pPr marL="914400" indent="0">
              <a:buNone/>
              <a:defRPr sz="1100">
                <a:solidFill>
                  <a:schemeClr val="tx1"/>
                </a:solidFill>
              </a:defRPr>
            </a:lvl3pPr>
            <a:lvl4pPr marL="1371600" indent="0">
              <a:buNone/>
              <a:defRPr sz="1100">
                <a:solidFill>
                  <a:schemeClr val="tx1"/>
                </a:solidFill>
              </a:defRPr>
            </a:lvl4pPr>
            <a:lvl5pPr marL="1828800" indent="0">
              <a:buNone/>
              <a:defRPr sz="1100">
                <a:solidFill>
                  <a:schemeClr val="tx1"/>
                </a:solidFill>
              </a:defRPr>
            </a:lvl5pPr>
          </a:lstStyle>
          <a:p>
            <a:pPr lvl="0"/>
            <a:r>
              <a:rPr lang="en-US" dirty="0"/>
              <a:t>Source:</a:t>
            </a:r>
          </a:p>
        </p:txBody>
      </p:sp>
    </p:spTree>
    <p:extLst>
      <p:ext uri="{BB962C8B-B14F-4D97-AF65-F5344CB8AC3E}">
        <p14:creationId xmlns:p14="http://schemas.microsoft.com/office/powerpoint/2010/main" val="2379298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Title Left-Colo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CDC1D99-F196-A848-BA51-DE5C99C0012D}"/>
              </a:ext>
            </a:extLst>
          </p:cNvPr>
          <p:cNvGrpSpPr/>
          <p:nvPr/>
        </p:nvGrpSpPr>
        <p:grpSpPr>
          <a:xfrm>
            <a:off x="3240017" y="0"/>
            <a:ext cx="8958074" cy="6858000"/>
            <a:chOff x="3240017" y="0"/>
            <a:chExt cx="8958074" cy="6858000"/>
          </a:xfrm>
        </p:grpSpPr>
        <p:sp>
          <p:nvSpPr>
            <p:cNvPr id="3" name="Shape 10">
              <a:extLst>
                <a:ext uri="{FF2B5EF4-FFF2-40B4-BE49-F238E27FC236}">
                  <a16:creationId xmlns:a16="http://schemas.microsoft.com/office/drawing/2014/main" id="{533299DF-CFAB-7440-9681-29F1D6F5A25D}"/>
                </a:ext>
              </a:extLst>
            </p:cNvPr>
            <p:cNvSpPr/>
            <p:nvPr/>
          </p:nvSpPr>
          <p:spPr>
            <a:xfrm flipH="1">
              <a:off x="3419851" y="0"/>
              <a:ext cx="877824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 name="Shape 81">
              <a:extLst>
                <a:ext uri="{FF2B5EF4-FFF2-40B4-BE49-F238E27FC236}">
                  <a16:creationId xmlns:a16="http://schemas.microsoft.com/office/drawing/2014/main" id="{05190793-F7A0-1141-B41C-42B8F1063250}"/>
                </a:ext>
              </a:extLst>
            </p:cNvPr>
            <p:cNvSpPr/>
            <p:nvPr/>
          </p:nvSpPr>
          <p:spPr>
            <a:xfrm flipH="1">
              <a:off x="324001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sp>
        <p:nvSpPr>
          <p:cNvPr id="2" name="Title 1">
            <a:extLst>
              <a:ext uri="{FF2B5EF4-FFF2-40B4-BE49-F238E27FC236}">
                <a16:creationId xmlns:a16="http://schemas.microsoft.com/office/drawing/2014/main" id="{E74DF63B-2118-8B44-A6B4-A122C052C859}"/>
              </a:ext>
            </a:extLst>
          </p:cNvPr>
          <p:cNvSpPr>
            <a:spLocks noGrp="1"/>
          </p:cNvSpPr>
          <p:nvPr>
            <p:ph type="title" hasCustomPrompt="1"/>
          </p:nvPr>
        </p:nvSpPr>
        <p:spPr>
          <a:xfrm>
            <a:off x="273754" y="952149"/>
            <a:ext cx="2743200" cy="3100562"/>
          </a:xfrm>
        </p:spPr>
        <p:txBody>
          <a:bodyPr/>
          <a:lstStyle>
            <a:lvl1pPr>
              <a:defRPr b="0" i="0">
                <a:latin typeface="Arial" panose="020B0604020202020204" pitchFamily="34" charset="0"/>
                <a:ea typeface="MS UI Gothic" panose="020B0600070205080204" pitchFamily="34" charset="-128"/>
              </a:defRPr>
            </a:lvl1pPr>
          </a:lstStyle>
          <a:p>
            <a:r>
              <a:rPr lang="en-US" dirty="0"/>
              <a:t>Click to add title</a:t>
            </a:r>
          </a:p>
        </p:txBody>
      </p:sp>
      <p:pic>
        <p:nvPicPr>
          <p:cNvPr id="6" name="Picture 5" descr="ourlogo">
            <a:extLst>
              <a:ext uri="{FF2B5EF4-FFF2-40B4-BE49-F238E27FC236}">
                <a16:creationId xmlns:a16="http://schemas.microsoft.com/office/drawing/2014/main" id="{CE90D0A9-85A6-1746-9462-F5B92BE0E3D4}"/>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5062" y="6156635"/>
            <a:ext cx="1600200" cy="616302"/>
          </a:xfrm>
          <a:prstGeom prst="rect">
            <a:avLst/>
          </a:prstGeom>
          <a:noFill/>
          <a:ln w="9525">
            <a:noFill/>
            <a:miter lim="800000"/>
            <a:headEnd/>
            <a:tailEnd/>
          </a:ln>
        </p:spPr>
      </p:pic>
      <p:sp>
        <p:nvSpPr>
          <p:cNvPr id="9" name="Text Placeholder 6">
            <a:extLst>
              <a:ext uri="{FF2B5EF4-FFF2-40B4-BE49-F238E27FC236}">
                <a16:creationId xmlns:a16="http://schemas.microsoft.com/office/drawing/2014/main" id="{5E5E59D0-015C-FB4E-98EA-FA1764B8274C}"/>
              </a:ext>
            </a:extLst>
          </p:cNvPr>
          <p:cNvSpPr>
            <a:spLocks noGrp="1"/>
          </p:cNvSpPr>
          <p:nvPr>
            <p:ph type="body" sz="quarter" idx="10" hasCustomPrompt="1"/>
          </p:nvPr>
        </p:nvSpPr>
        <p:spPr>
          <a:xfrm>
            <a:off x="6953963" y="6637867"/>
            <a:ext cx="5238750" cy="228600"/>
          </a:xfrm>
        </p:spPr>
        <p:txBody>
          <a:bodyPr>
            <a:noAutofit/>
          </a:bodyPr>
          <a:lstStyle>
            <a:lvl1pPr marL="0" indent="0" algn="r">
              <a:buNone/>
              <a:defRPr sz="1100">
                <a:solidFill>
                  <a:schemeClr val="tx1"/>
                </a:solidFill>
              </a:defRPr>
            </a:lvl1pPr>
            <a:lvl2pPr marL="457200" indent="0">
              <a:buNone/>
              <a:defRPr sz="1100">
                <a:solidFill>
                  <a:schemeClr val="tx1"/>
                </a:solidFill>
              </a:defRPr>
            </a:lvl2pPr>
            <a:lvl3pPr marL="914400" indent="0">
              <a:buNone/>
              <a:defRPr sz="1100">
                <a:solidFill>
                  <a:schemeClr val="tx1"/>
                </a:solidFill>
              </a:defRPr>
            </a:lvl3pPr>
            <a:lvl4pPr marL="1371600" indent="0">
              <a:buNone/>
              <a:defRPr sz="1100">
                <a:solidFill>
                  <a:schemeClr val="tx1"/>
                </a:solidFill>
              </a:defRPr>
            </a:lvl4pPr>
            <a:lvl5pPr marL="1828800" indent="0">
              <a:buNone/>
              <a:defRPr sz="1100">
                <a:solidFill>
                  <a:schemeClr val="tx1"/>
                </a:solidFill>
              </a:defRPr>
            </a:lvl5pPr>
          </a:lstStyle>
          <a:p>
            <a:pPr lvl="0"/>
            <a:r>
              <a:rPr lang="en-US" dirty="0"/>
              <a:t>Source:</a:t>
            </a:r>
          </a:p>
        </p:txBody>
      </p:sp>
    </p:spTree>
    <p:extLst>
      <p:ext uri="{BB962C8B-B14F-4D97-AF65-F5344CB8AC3E}">
        <p14:creationId xmlns:p14="http://schemas.microsoft.com/office/powerpoint/2010/main" val="30088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Title Left-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ADDC785-F7AA-1E44-AF0C-3D977407B105}"/>
              </a:ext>
            </a:extLst>
          </p:cNvPr>
          <p:cNvGrpSpPr/>
          <p:nvPr/>
        </p:nvGrpSpPr>
        <p:grpSpPr>
          <a:xfrm>
            <a:off x="-566" y="0"/>
            <a:ext cx="3480123" cy="6858000"/>
            <a:chOff x="-566" y="0"/>
            <a:chExt cx="3480123" cy="6858000"/>
          </a:xfrm>
        </p:grpSpPr>
        <p:sp>
          <p:nvSpPr>
            <p:cNvPr id="3" name="Shape 10">
              <a:extLst>
                <a:ext uri="{FF2B5EF4-FFF2-40B4-BE49-F238E27FC236}">
                  <a16:creationId xmlns:a16="http://schemas.microsoft.com/office/drawing/2014/main" id="{533299DF-CFAB-7440-9681-29F1D6F5A25D}"/>
                </a:ext>
              </a:extLst>
            </p:cNvPr>
            <p:cNvSpPr/>
            <p:nvPr/>
          </p:nvSpPr>
          <p:spPr>
            <a:xfrm flipH="1">
              <a:off x="-566" y="0"/>
              <a:ext cx="329184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8" name="Shape 15">
              <a:extLst>
                <a:ext uri="{FF2B5EF4-FFF2-40B4-BE49-F238E27FC236}">
                  <a16:creationId xmlns:a16="http://schemas.microsoft.com/office/drawing/2014/main" id="{68BD5D5B-826A-E04D-B23B-79E0A7951930}"/>
                </a:ext>
              </a:extLst>
            </p:cNvPr>
            <p:cNvSpPr/>
            <p:nvPr/>
          </p:nvSpPr>
          <p:spPr>
            <a:xfrm>
              <a:off x="329667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sp>
        <p:nvSpPr>
          <p:cNvPr id="2" name="Title 1">
            <a:extLst>
              <a:ext uri="{FF2B5EF4-FFF2-40B4-BE49-F238E27FC236}">
                <a16:creationId xmlns:a16="http://schemas.microsoft.com/office/drawing/2014/main" id="{E74DF63B-2118-8B44-A6B4-A122C052C859}"/>
              </a:ext>
            </a:extLst>
          </p:cNvPr>
          <p:cNvSpPr>
            <a:spLocks noGrp="1"/>
          </p:cNvSpPr>
          <p:nvPr>
            <p:ph type="title" hasCustomPrompt="1"/>
          </p:nvPr>
        </p:nvSpPr>
        <p:spPr>
          <a:xfrm>
            <a:off x="273754" y="952149"/>
            <a:ext cx="2743200" cy="3100562"/>
          </a:xfrm>
        </p:spPr>
        <p:txBody>
          <a:bodyPr/>
          <a:lstStyle>
            <a:lvl1pPr>
              <a:defRPr b="0" i="0">
                <a:solidFill>
                  <a:srgbClr val="002060"/>
                </a:solidFill>
                <a:latin typeface="Arial" panose="020B0604020202020204" pitchFamily="34" charset="0"/>
                <a:ea typeface="MS UI Gothic" panose="020B0600070205080204" pitchFamily="34" charset="-128"/>
              </a:defRPr>
            </a:lvl1pPr>
          </a:lstStyle>
          <a:p>
            <a:r>
              <a:rPr lang="en-US" dirty="0"/>
              <a:t>Click to add title</a:t>
            </a:r>
          </a:p>
        </p:txBody>
      </p:sp>
      <p:pic>
        <p:nvPicPr>
          <p:cNvPr id="10" name="Picture 9" descr="ourlogo">
            <a:extLst>
              <a:ext uri="{FF2B5EF4-FFF2-40B4-BE49-F238E27FC236}">
                <a16:creationId xmlns:a16="http://schemas.microsoft.com/office/drawing/2014/main" id="{2C2E57EF-270A-5A46-A337-312732DE1DA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499667" y="6148195"/>
            <a:ext cx="1600200" cy="616302"/>
          </a:xfrm>
          <a:prstGeom prst="rect">
            <a:avLst/>
          </a:prstGeom>
          <a:noFill/>
          <a:ln w="9525">
            <a:noFill/>
            <a:miter lim="800000"/>
            <a:headEnd/>
            <a:tailEnd/>
          </a:ln>
        </p:spPr>
      </p:pic>
      <p:sp>
        <p:nvSpPr>
          <p:cNvPr id="11" name="Text Placeholder 6">
            <a:extLst>
              <a:ext uri="{FF2B5EF4-FFF2-40B4-BE49-F238E27FC236}">
                <a16:creationId xmlns:a16="http://schemas.microsoft.com/office/drawing/2014/main" id="{53356195-ACFE-B646-B8E4-04D1764D448B}"/>
              </a:ext>
            </a:extLst>
          </p:cNvPr>
          <p:cNvSpPr>
            <a:spLocks noGrp="1"/>
          </p:cNvSpPr>
          <p:nvPr>
            <p:ph type="body" sz="quarter" idx="10" hasCustomPrompt="1"/>
          </p:nvPr>
        </p:nvSpPr>
        <p:spPr>
          <a:xfrm>
            <a:off x="0" y="6637867"/>
            <a:ext cx="5238750" cy="228600"/>
          </a:xfrm>
        </p:spPr>
        <p:txBody>
          <a:bodyPr>
            <a:noAutofit/>
          </a:bodyPr>
          <a:lstStyle>
            <a:lvl1pPr marL="0" indent="0">
              <a:buNone/>
              <a:defRPr sz="1100">
                <a:solidFill>
                  <a:schemeClr val="tx1"/>
                </a:solidFill>
              </a:defRPr>
            </a:lvl1pPr>
            <a:lvl2pPr marL="457200" indent="0">
              <a:buNone/>
              <a:defRPr sz="1100">
                <a:solidFill>
                  <a:schemeClr val="tx1"/>
                </a:solidFill>
              </a:defRPr>
            </a:lvl2pPr>
            <a:lvl3pPr marL="914400" indent="0">
              <a:buNone/>
              <a:defRPr sz="1100">
                <a:solidFill>
                  <a:schemeClr val="tx1"/>
                </a:solidFill>
              </a:defRPr>
            </a:lvl3pPr>
            <a:lvl4pPr marL="1371600" indent="0">
              <a:buNone/>
              <a:defRPr sz="1100">
                <a:solidFill>
                  <a:schemeClr val="tx1"/>
                </a:solidFill>
              </a:defRPr>
            </a:lvl4pPr>
            <a:lvl5pPr marL="1828800" indent="0">
              <a:buNone/>
              <a:defRPr sz="1100">
                <a:solidFill>
                  <a:schemeClr val="tx1"/>
                </a:solidFill>
              </a:defRPr>
            </a:lvl5pPr>
          </a:lstStyle>
          <a:p>
            <a:pPr lvl="0"/>
            <a:r>
              <a:rPr lang="en-US" dirty="0"/>
              <a:t>Source:</a:t>
            </a:r>
          </a:p>
        </p:txBody>
      </p:sp>
    </p:spTree>
    <p:extLst>
      <p:ext uri="{BB962C8B-B14F-4D97-AF65-F5344CB8AC3E}">
        <p14:creationId xmlns:p14="http://schemas.microsoft.com/office/powerpoint/2010/main" val="12323242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147081" y="120577"/>
            <a:ext cx="11793281" cy="1017108"/>
          </a:xfrm>
        </p:spPr>
        <p:txBody>
          <a:bodyPr>
            <a:normAutofit/>
          </a:bodyPr>
          <a:lstStyle>
            <a:lvl1pPr>
              <a:defRPr sz="3000" b="1"/>
            </a:lvl1pPr>
          </a:lstStyle>
          <a:p>
            <a:r>
              <a:rPr lang="en-US"/>
              <a:t>Click to edit Master title style</a:t>
            </a:r>
            <a:endParaRPr lang="en-US" dirty="0"/>
          </a:p>
        </p:txBody>
      </p:sp>
      <p:pic>
        <p:nvPicPr>
          <p:cNvPr id="7" name="Picture 6" descr="ourlogo">
            <a:extLst>
              <a:ext uri="{FF2B5EF4-FFF2-40B4-BE49-F238E27FC236}">
                <a16:creationId xmlns:a16="http://schemas.microsoft.com/office/drawing/2014/main" id="{C12734C9-022D-CC40-82BE-6C84BF180B4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5062" y="6156635"/>
            <a:ext cx="1600200" cy="616302"/>
          </a:xfrm>
          <a:prstGeom prst="rect">
            <a:avLst/>
          </a:prstGeom>
          <a:noFill/>
          <a:ln w="9525">
            <a:noFill/>
            <a:miter lim="800000"/>
            <a:headEnd/>
            <a:tailEnd/>
          </a:ln>
        </p:spPr>
      </p:pic>
    </p:spTree>
    <p:extLst>
      <p:ext uri="{BB962C8B-B14F-4D97-AF65-F5344CB8AC3E}">
        <p14:creationId xmlns:p14="http://schemas.microsoft.com/office/powerpoint/2010/main" val="27177953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Subtitle Left-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ADDC785-F7AA-1E44-AF0C-3D977407B105}"/>
              </a:ext>
            </a:extLst>
          </p:cNvPr>
          <p:cNvGrpSpPr/>
          <p:nvPr/>
        </p:nvGrpSpPr>
        <p:grpSpPr>
          <a:xfrm>
            <a:off x="-565" y="0"/>
            <a:ext cx="5498116" cy="6858000"/>
            <a:chOff x="-566" y="0"/>
            <a:chExt cx="3480123" cy="6858000"/>
          </a:xfrm>
        </p:grpSpPr>
        <p:sp>
          <p:nvSpPr>
            <p:cNvPr id="3" name="Shape 10">
              <a:extLst>
                <a:ext uri="{FF2B5EF4-FFF2-40B4-BE49-F238E27FC236}">
                  <a16:creationId xmlns:a16="http://schemas.microsoft.com/office/drawing/2014/main" id="{533299DF-CFAB-7440-9681-29F1D6F5A25D}"/>
                </a:ext>
              </a:extLst>
            </p:cNvPr>
            <p:cNvSpPr/>
            <p:nvPr/>
          </p:nvSpPr>
          <p:spPr>
            <a:xfrm flipH="1">
              <a:off x="-566" y="0"/>
              <a:ext cx="329184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8" name="Shape 15">
              <a:extLst>
                <a:ext uri="{FF2B5EF4-FFF2-40B4-BE49-F238E27FC236}">
                  <a16:creationId xmlns:a16="http://schemas.microsoft.com/office/drawing/2014/main" id="{68BD5D5B-826A-E04D-B23B-79E0A7951930}"/>
                </a:ext>
              </a:extLst>
            </p:cNvPr>
            <p:cNvSpPr/>
            <p:nvPr/>
          </p:nvSpPr>
          <p:spPr>
            <a:xfrm>
              <a:off x="329667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sp>
        <p:nvSpPr>
          <p:cNvPr id="2" name="Title 1">
            <a:extLst>
              <a:ext uri="{FF2B5EF4-FFF2-40B4-BE49-F238E27FC236}">
                <a16:creationId xmlns:a16="http://schemas.microsoft.com/office/drawing/2014/main" id="{E74DF63B-2118-8B44-A6B4-A122C052C859}"/>
              </a:ext>
            </a:extLst>
          </p:cNvPr>
          <p:cNvSpPr>
            <a:spLocks noGrp="1"/>
          </p:cNvSpPr>
          <p:nvPr>
            <p:ph type="title" hasCustomPrompt="1"/>
          </p:nvPr>
        </p:nvSpPr>
        <p:spPr>
          <a:xfrm>
            <a:off x="8191120" y="573007"/>
            <a:ext cx="2743200" cy="3100562"/>
          </a:xfrm>
        </p:spPr>
        <p:txBody>
          <a:bodyPr/>
          <a:lstStyle>
            <a:lvl1pPr>
              <a:lnSpc>
                <a:spcPct val="114000"/>
              </a:lnSpc>
              <a:defRPr b="0" i="0">
                <a:solidFill>
                  <a:schemeClr val="bg1"/>
                </a:solidFill>
                <a:latin typeface="Arial" panose="020B0604020202020204" pitchFamily="34" charset="0"/>
                <a:ea typeface="MS UI Gothic" panose="020B0600070205080204" pitchFamily="34" charset="-128"/>
              </a:defRPr>
            </a:lvl1pPr>
          </a:lstStyle>
          <a:p>
            <a:r>
              <a:rPr lang="en-US" dirty="0"/>
              <a:t>Click to add title</a:t>
            </a:r>
          </a:p>
        </p:txBody>
      </p:sp>
      <p:pic>
        <p:nvPicPr>
          <p:cNvPr id="10" name="Picture 9" descr="ourlogo">
            <a:extLst>
              <a:ext uri="{FF2B5EF4-FFF2-40B4-BE49-F238E27FC236}">
                <a16:creationId xmlns:a16="http://schemas.microsoft.com/office/drawing/2014/main" id="{2C2E57EF-270A-5A46-A337-312732DE1DA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824" y="6230547"/>
            <a:ext cx="1600200" cy="616302"/>
          </a:xfrm>
          <a:prstGeom prst="rect">
            <a:avLst/>
          </a:prstGeom>
          <a:noFill/>
          <a:ln w="9525">
            <a:noFill/>
            <a:miter lim="800000"/>
            <a:headEnd/>
            <a:tailEnd/>
          </a:ln>
        </p:spPr>
      </p:pic>
    </p:spTree>
    <p:extLst>
      <p:ext uri="{BB962C8B-B14F-4D97-AF65-F5344CB8AC3E}">
        <p14:creationId xmlns:p14="http://schemas.microsoft.com/office/powerpoint/2010/main" val="2967836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Subtitle Left-Orang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CDC1D99-F196-A848-BA51-DE5C99C0012D}"/>
              </a:ext>
            </a:extLst>
          </p:cNvPr>
          <p:cNvGrpSpPr/>
          <p:nvPr/>
        </p:nvGrpSpPr>
        <p:grpSpPr>
          <a:xfrm>
            <a:off x="3981691" y="0"/>
            <a:ext cx="8216399" cy="6858000"/>
            <a:chOff x="3240017" y="0"/>
            <a:chExt cx="8958074" cy="6858000"/>
          </a:xfrm>
        </p:grpSpPr>
        <p:sp>
          <p:nvSpPr>
            <p:cNvPr id="3" name="Shape 10">
              <a:extLst>
                <a:ext uri="{FF2B5EF4-FFF2-40B4-BE49-F238E27FC236}">
                  <a16:creationId xmlns:a16="http://schemas.microsoft.com/office/drawing/2014/main" id="{533299DF-CFAB-7440-9681-29F1D6F5A25D}"/>
                </a:ext>
              </a:extLst>
            </p:cNvPr>
            <p:cNvSpPr/>
            <p:nvPr/>
          </p:nvSpPr>
          <p:spPr>
            <a:xfrm flipH="1">
              <a:off x="3419851" y="0"/>
              <a:ext cx="877824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 name="Shape 81">
              <a:extLst>
                <a:ext uri="{FF2B5EF4-FFF2-40B4-BE49-F238E27FC236}">
                  <a16:creationId xmlns:a16="http://schemas.microsoft.com/office/drawing/2014/main" id="{05190793-F7A0-1141-B41C-42B8F1063250}"/>
                </a:ext>
              </a:extLst>
            </p:cNvPr>
            <p:cNvSpPr/>
            <p:nvPr/>
          </p:nvSpPr>
          <p:spPr>
            <a:xfrm flipH="1">
              <a:off x="3240017" y="0"/>
              <a:ext cx="182880" cy="6858000"/>
            </a:xfrm>
            <a:prstGeom prst="rect">
              <a:avLst/>
            </a:prstGeom>
            <a:gradFill>
              <a:gsLst>
                <a:gs pos="0">
                  <a:srgbClr val="000014">
                    <a:alpha val="20000"/>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sp>
        <p:nvSpPr>
          <p:cNvPr id="2" name="Title 1">
            <a:extLst>
              <a:ext uri="{FF2B5EF4-FFF2-40B4-BE49-F238E27FC236}">
                <a16:creationId xmlns:a16="http://schemas.microsoft.com/office/drawing/2014/main" id="{E74DF63B-2118-8B44-A6B4-A122C052C859}"/>
              </a:ext>
            </a:extLst>
          </p:cNvPr>
          <p:cNvSpPr>
            <a:spLocks noGrp="1"/>
          </p:cNvSpPr>
          <p:nvPr>
            <p:ph type="title" hasCustomPrompt="1"/>
          </p:nvPr>
        </p:nvSpPr>
        <p:spPr>
          <a:xfrm>
            <a:off x="273754" y="952149"/>
            <a:ext cx="2743200" cy="3100562"/>
          </a:xfrm>
        </p:spPr>
        <p:txBody>
          <a:bodyPr/>
          <a:lstStyle>
            <a:lvl1pPr>
              <a:defRPr b="0" i="0">
                <a:latin typeface="Arial" panose="020B0604020202020204" pitchFamily="34" charset="0"/>
                <a:ea typeface="MS UI Gothic" panose="020B0600070205080204" pitchFamily="34" charset="-128"/>
              </a:defRPr>
            </a:lvl1pPr>
          </a:lstStyle>
          <a:p>
            <a:r>
              <a:rPr lang="en-US" dirty="0"/>
              <a:t>Click to add title</a:t>
            </a:r>
          </a:p>
        </p:txBody>
      </p:sp>
      <p:pic>
        <p:nvPicPr>
          <p:cNvPr id="8" name="Picture 7" descr="ourlogo">
            <a:extLst>
              <a:ext uri="{FF2B5EF4-FFF2-40B4-BE49-F238E27FC236}">
                <a16:creationId xmlns:a16="http://schemas.microsoft.com/office/drawing/2014/main" id="{BEBA5FE3-EECD-4B4E-AA97-3724A51E098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499667" y="6148195"/>
            <a:ext cx="1600200" cy="616302"/>
          </a:xfrm>
          <a:prstGeom prst="rect">
            <a:avLst/>
          </a:prstGeom>
          <a:noFill/>
          <a:ln w="9525">
            <a:noFill/>
            <a:miter lim="800000"/>
            <a:headEnd/>
            <a:tailEnd/>
          </a:ln>
        </p:spPr>
      </p:pic>
    </p:spTree>
    <p:extLst>
      <p:ext uri="{BB962C8B-B14F-4D97-AF65-F5344CB8AC3E}">
        <p14:creationId xmlns:p14="http://schemas.microsoft.com/office/powerpoint/2010/main" val="27712613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Content-Title Top">
    <p:spTree>
      <p:nvGrpSpPr>
        <p:cNvPr id="1" name=""/>
        <p:cNvGrpSpPr/>
        <p:nvPr/>
      </p:nvGrpSpPr>
      <p:grpSpPr>
        <a:xfrm>
          <a:off x="0" y="0"/>
          <a:ext cx="0" cy="0"/>
          <a:chOff x="0" y="0"/>
          <a:chExt cx="0" cy="0"/>
        </a:xfrm>
      </p:grpSpPr>
      <p:sp>
        <p:nvSpPr>
          <p:cNvPr id="4" name="Shape 10">
            <a:extLst>
              <a:ext uri="{FF2B5EF4-FFF2-40B4-BE49-F238E27FC236}">
                <a16:creationId xmlns:a16="http://schemas.microsoft.com/office/drawing/2014/main" id="{34D95997-0DCE-284A-B684-9C30C01CC2AD}"/>
              </a:ext>
            </a:extLst>
          </p:cNvPr>
          <p:cNvSpPr/>
          <p:nvPr/>
        </p:nvSpPr>
        <p:spPr>
          <a:xfrm flipH="1">
            <a:off x="-10633" y="915528"/>
            <a:ext cx="12207240" cy="59436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 name="Title 1">
            <a:extLst>
              <a:ext uri="{FF2B5EF4-FFF2-40B4-BE49-F238E27FC236}">
                <a16:creationId xmlns:a16="http://schemas.microsoft.com/office/drawing/2014/main" id="{9F2E54D2-180D-EC44-B7CC-0A01525A962F}"/>
              </a:ext>
            </a:extLst>
          </p:cNvPr>
          <p:cNvSpPr>
            <a:spLocks noGrp="1"/>
          </p:cNvSpPr>
          <p:nvPr>
            <p:ph type="title"/>
          </p:nvPr>
        </p:nvSpPr>
        <p:spPr>
          <a:xfrm>
            <a:off x="285304" y="41553"/>
            <a:ext cx="10515600" cy="825722"/>
          </a:xfrm>
        </p:spPr>
        <p:txBody>
          <a:bodyPr>
            <a:normAutofit/>
          </a:bodyPr>
          <a:lstStyle>
            <a:lvl1pPr>
              <a:defRPr sz="3000" b="1">
                <a:latin typeface="MS UI Gothic" panose="020B0600070205080204" pitchFamily="34" charset="-128"/>
                <a:ea typeface="MS UI Gothic" panose="020B0600070205080204" pitchFamily="34" charset="-128"/>
              </a:defRPr>
            </a:lvl1pPr>
          </a:lstStyle>
          <a:p>
            <a:r>
              <a:rPr lang="en-US"/>
              <a:t>Click to edit Master title style</a:t>
            </a:r>
            <a:endParaRPr lang="en-US" dirty="0"/>
          </a:p>
        </p:txBody>
      </p:sp>
      <p:pic>
        <p:nvPicPr>
          <p:cNvPr id="3" name="Picture 2" descr="ourlogo">
            <a:extLst>
              <a:ext uri="{FF2B5EF4-FFF2-40B4-BE49-F238E27FC236}">
                <a16:creationId xmlns:a16="http://schemas.microsoft.com/office/drawing/2014/main" id="{CF389469-81A1-7349-99EC-680372517BC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892" y="6235314"/>
            <a:ext cx="1600200" cy="616302"/>
          </a:xfrm>
          <a:prstGeom prst="rect">
            <a:avLst/>
          </a:prstGeom>
          <a:noFill/>
          <a:ln w="9525">
            <a:noFill/>
            <a:miter lim="800000"/>
            <a:headEnd/>
            <a:tailEnd/>
          </a:ln>
        </p:spPr>
      </p:pic>
      <p:sp>
        <p:nvSpPr>
          <p:cNvPr id="7" name="Text Placeholder 6">
            <a:extLst>
              <a:ext uri="{FF2B5EF4-FFF2-40B4-BE49-F238E27FC236}">
                <a16:creationId xmlns:a16="http://schemas.microsoft.com/office/drawing/2014/main" id="{7F745370-1CBA-B14E-B8B7-1C9F7279CBC0}"/>
              </a:ext>
            </a:extLst>
          </p:cNvPr>
          <p:cNvSpPr>
            <a:spLocks noGrp="1"/>
          </p:cNvSpPr>
          <p:nvPr>
            <p:ph type="body" sz="quarter" idx="10" hasCustomPrompt="1"/>
          </p:nvPr>
        </p:nvSpPr>
        <p:spPr>
          <a:xfrm>
            <a:off x="6941527" y="6615028"/>
            <a:ext cx="5238750" cy="228600"/>
          </a:xfrm>
        </p:spPr>
        <p:txBody>
          <a:bodyPr>
            <a:noAutofit/>
          </a:bodyPr>
          <a:lstStyle>
            <a:lvl1pPr marL="0" indent="0" algn="r">
              <a:buNone/>
              <a:defRPr sz="1100">
                <a:solidFill>
                  <a:schemeClr val="tx1"/>
                </a:solidFill>
              </a:defRPr>
            </a:lvl1pPr>
            <a:lvl2pPr marL="457200" indent="0">
              <a:buNone/>
              <a:defRPr sz="1100">
                <a:solidFill>
                  <a:schemeClr val="tx1"/>
                </a:solidFill>
              </a:defRPr>
            </a:lvl2pPr>
            <a:lvl3pPr marL="914400" indent="0">
              <a:buNone/>
              <a:defRPr sz="1100">
                <a:solidFill>
                  <a:schemeClr val="tx1"/>
                </a:solidFill>
              </a:defRPr>
            </a:lvl3pPr>
            <a:lvl4pPr marL="1371600" indent="0">
              <a:buNone/>
              <a:defRPr sz="1100">
                <a:solidFill>
                  <a:schemeClr val="tx1"/>
                </a:solidFill>
              </a:defRPr>
            </a:lvl4pPr>
            <a:lvl5pPr marL="1828800" indent="0">
              <a:buNone/>
              <a:defRPr sz="1100">
                <a:solidFill>
                  <a:schemeClr val="tx1"/>
                </a:solidFill>
              </a:defRPr>
            </a:lvl5pPr>
          </a:lstStyle>
          <a:p>
            <a:pPr lvl="0"/>
            <a:r>
              <a:rPr lang="en-US" dirty="0"/>
              <a:t>Source:</a:t>
            </a:r>
          </a:p>
        </p:txBody>
      </p:sp>
    </p:spTree>
    <p:extLst>
      <p:ext uri="{BB962C8B-B14F-4D97-AF65-F5344CB8AC3E}">
        <p14:creationId xmlns:p14="http://schemas.microsoft.com/office/powerpoint/2010/main" val="15676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83"/>
        <p:cNvGrpSpPr/>
        <p:nvPr/>
      </p:nvGrpSpPr>
      <p:grpSpPr>
        <a:xfrm>
          <a:off x="0" y="0"/>
          <a:ext cx="0" cy="0"/>
          <a:chOff x="0" y="0"/>
          <a:chExt cx="0" cy="0"/>
        </a:xfrm>
      </p:grpSpPr>
      <p:sp>
        <p:nvSpPr>
          <p:cNvPr id="84" name="Google Shape;84;p32"/>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5" name="Google Shape;85;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9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648836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stanleyblackanddecker.com/" TargetMode="External"/><Relationship Id="rId3" Type="http://schemas.openxmlformats.org/officeDocument/2006/relationships/hyperlink" Target="https://subscriptions.constructionexec.com/ce-this-week/?utm_campaign=ce_webinars&amp;utm_source=2020-Q4-Forecast-Webinar&amp;utm_medium=slides"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www.explorer-software.com/" TargetMode="External"/><Relationship Id="rId11"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hyperlink" Target="https://nationwide.com/surety" TargetMode="External"/><Relationship Id="rId4" Type="http://schemas.openxmlformats.org/officeDocument/2006/relationships/hyperlink" Target="https://www.toric.com/" TargetMode="Externa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www.toric.com/" TargetMode="External"/><Relationship Id="rId7" Type="http://schemas.openxmlformats.org/officeDocument/2006/relationships/hyperlink" Target="https://www.stanleyblackanddecker.co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hyperlink" Target="https://subscriptions.constructionexec.com/ce-this-week/?utm_campaign=ce_webinars&amp;utm_source=2020-Q4-Forecast-Webinar&amp;utm_medium=slides" TargetMode="External"/><Relationship Id="rId5" Type="http://schemas.openxmlformats.org/officeDocument/2006/relationships/hyperlink" Target="https://www.explorer-software.com/" TargetMode="External"/><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hyperlink" Target="https://nationwide.com/surety"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hyperlink" Target="https://twitter.com/constructionmag" TargetMode="External"/><Relationship Id="rId13" Type="http://schemas.openxmlformats.org/officeDocument/2006/relationships/hyperlink" Target="https://www.stanleyblackanddecker.com/" TargetMode="External"/><Relationship Id="rId3" Type="http://schemas.openxmlformats.org/officeDocument/2006/relationships/image" Target="../media/image10.jpg"/><Relationship Id="rId7" Type="http://schemas.openxmlformats.org/officeDocument/2006/relationships/hyperlink" Target="https://twitter.com/SageAnirban" TargetMode="External"/><Relationship Id="rId12" Type="http://schemas.openxmlformats.org/officeDocument/2006/relationships/image" Target="../media/image4.png"/><Relationship Id="rId2" Type="http://schemas.openxmlformats.org/officeDocument/2006/relationships/notesSlide" Target="../notesSlides/notesSlide25.xml"/><Relationship Id="rId16"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hyperlink" Target="https://subscriptions.constructionexec.com/subscribe/?utm_campaign=ce_webinars&amp;utm_source=ppt&amp;utm_medium=email" TargetMode="External"/><Relationship Id="rId11" Type="http://schemas.openxmlformats.org/officeDocument/2006/relationships/hyperlink" Target="https://www.explorer-software.com/" TargetMode="External"/><Relationship Id="rId5" Type="http://schemas.openxmlformats.org/officeDocument/2006/relationships/hyperlink" Target="https://subscriptions.constructionexec.com/ce-this-week/?utm_campaign=ce_webinars&amp;utm_source=ppt&amp;utm_medium=email" TargetMode="External"/><Relationship Id="rId15" Type="http://schemas.openxmlformats.org/officeDocument/2006/relationships/hyperlink" Target="https://nationwide.com/surety" TargetMode="External"/><Relationship Id="rId10" Type="http://schemas.openxmlformats.org/officeDocument/2006/relationships/image" Target="../media/image3.png"/><Relationship Id="rId4" Type="http://schemas.openxmlformats.org/officeDocument/2006/relationships/hyperlink" Target="https://subscriptions.constructionexec.com/subscribe/?utm_campaign=ce_webinars&amp;utm_source=2021-Q2-Forecast-Webinar&amp;utm_medium=slides" TargetMode="External"/><Relationship Id="rId9" Type="http://schemas.openxmlformats.org/officeDocument/2006/relationships/hyperlink" Target="https://www.toric.com/" TargetMode="External"/><Relationship Id="rId1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hyperlink" Target="http://basu.substack.co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sagepolic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
          <p:cNvSpPr txBox="1">
            <a:spLocks noGrp="1"/>
          </p:cNvSpPr>
          <p:nvPr>
            <p:ph type="title"/>
          </p:nvPr>
        </p:nvSpPr>
        <p:spPr>
          <a:xfrm>
            <a:off x="-1" y="434400"/>
            <a:ext cx="3409499" cy="2955600"/>
          </a:xfrm>
          <a:prstGeom prst="rect">
            <a:avLst/>
          </a:prstGeom>
          <a:noFill/>
          <a:ln>
            <a:noFill/>
          </a:ln>
        </p:spPr>
        <p:txBody>
          <a:bodyPr spcFirstLastPara="1" wrap="square" lIns="91425" tIns="45700" rIns="91425" bIns="45700" anchor="ctr" anchorCtr="0">
            <a:normAutofit/>
          </a:bodyPr>
          <a:lstStyle/>
          <a:p>
            <a:pPr marL="0" lvl="0" indent="0" algn="ctr" rtl="0">
              <a:lnSpc>
                <a:spcPct val="75000"/>
              </a:lnSpc>
              <a:spcBef>
                <a:spcPts val="1000"/>
              </a:spcBef>
              <a:spcAft>
                <a:spcPts val="0"/>
              </a:spcAft>
              <a:buSzPts val="4889"/>
              <a:buNone/>
            </a:pPr>
            <a:r>
              <a:rPr lang="en-US" sz="1700" b="0" i="1">
                <a:solidFill>
                  <a:schemeClr val="lt1"/>
                </a:solidFill>
                <a:latin typeface="Open Sans"/>
                <a:ea typeface="Open Sans"/>
                <a:cs typeface="Open Sans"/>
                <a:sym typeface="Open Sans"/>
              </a:rPr>
              <a:t>Construction Executive</a:t>
            </a:r>
            <a:r>
              <a:rPr lang="en-US" sz="1700" b="0">
                <a:solidFill>
                  <a:schemeClr val="lt1"/>
                </a:solidFill>
                <a:latin typeface="Open Sans"/>
                <a:ea typeface="Open Sans"/>
                <a:cs typeface="Open Sans"/>
                <a:sym typeface="Open Sans"/>
              </a:rPr>
              <a:t>’s</a:t>
            </a:r>
            <a:endParaRPr sz="1700" b="0">
              <a:solidFill>
                <a:schemeClr val="lt1"/>
              </a:solidFill>
              <a:latin typeface="Open Sans"/>
              <a:ea typeface="Open Sans"/>
              <a:cs typeface="Open Sans"/>
              <a:sym typeface="Open Sans"/>
            </a:endParaRPr>
          </a:p>
          <a:p>
            <a:pPr marL="0" lvl="0" indent="0" algn="ctr" rtl="0">
              <a:lnSpc>
                <a:spcPct val="75000"/>
              </a:lnSpc>
              <a:spcBef>
                <a:spcPts val="1000"/>
              </a:spcBef>
              <a:spcAft>
                <a:spcPts val="0"/>
              </a:spcAft>
              <a:buSzPts val="4889"/>
              <a:buNone/>
            </a:pPr>
            <a:r>
              <a:rPr lang="en-US" sz="7200">
                <a:solidFill>
                  <a:schemeClr val="lt1"/>
                </a:solidFill>
                <a:latin typeface="Open Sans"/>
                <a:ea typeface="Open Sans"/>
                <a:cs typeface="Open Sans"/>
                <a:sym typeface="Open Sans"/>
              </a:rPr>
              <a:t>202</a:t>
            </a:r>
            <a:r>
              <a:rPr lang="en-US" sz="7200">
                <a:latin typeface="Open Sans"/>
                <a:ea typeface="Open Sans"/>
                <a:cs typeface="Open Sans"/>
                <a:sym typeface="Open Sans"/>
              </a:rPr>
              <a:t>2</a:t>
            </a:r>
            <a:endParaRPr sz="7200">
              <a:solidFill>
                <a:schemeClr val="lt1"/>
              </a:solidFill>
              <a:latin typeface="Open Sans"/>
              <a:ea typeface="Open Sans"/>
              <a:cs typeface="Open Sans"/>
              <a:sym typeface="Open Sans"/>
            </a:endParaRPr>
          </a:p>
          <a:p>
            <a:pPr marL="0" lvl="0" indent="0" algn="ctr" rtl="0">
              <a:lnSpc>
                <a:spcPct val="75000"/>
              </a:lnSpc>
              <a:spcBef>
                <a:spcPts val="1000"/>
              </a:spcBef>
              <a:spcAft>
                <a:spcPts val="0"/>
              </a:spcAft>
              <a:buSzPts val="4889"/>
              <a:buNone/>
            </a:pPr>
            <a:r>
              <a:rPr lang="en-US" sz="3411" b="0">
                <a:solidFill>
                  <a:schemeClr val="lt1"/>
                </a:solidFill>
                <a:latin typeface="Open Sans"/>
                <a:ea typeface="Open Sans"/>
                <a:cs typeface="Open Sans"/>
                <a:sym typeface="Open Sans"/>
              </a:rPr>
              <a:t>Construction</a:t>
            </a:r>
            <a:br>
              <a:rPr lang="en-US" sz="2800" b="0">
                <a:solidFill>
                  <a:schemeClr val="lt1"/>
                </a:solidFill>
                <a:latin typeface="Open Sans"/>
                <a:ea typeface="Open Sans"/>
                <a:cs typeface="Open Sans"/>
                <a:sym typeface="Open Sans"/>
              </a:rPr>
            </a:br>
            <a:r>
              <a:rPr lang="en-US" sz="2500" b="0">
                <a:solidFill>
                  <a:schemeClr val="lt1"/>
                </a:solidFill>
                <a:latin typeface="Open Sans Light"/>
                <a:ea typeface="Open Sans Light"/>
                <a:cs typeface="Open Sans Light"/>
                <a:sym typeface="Open Sans Light"/>
              </a:rPr>
              <a:t>Economic Update</a:t>
            </a:r>
            <a:br>
              <a:rPr lang="en-US" sz="2500" b="0">
                <a:solidFill>
                  <a:schemeClr val="lt1"/>
                </a:solidFill>
                <a:latin typeface="Open Sans Light"/>
                <a:ea typeface="Open Sans Light"/>
                <a:cs typeface="Open Sans Light"/>
                <a:sym typeface="Open Sans Light"/>
              </a:rPr>
            </a:br>
            <a:r>
              <a:rPr lang="en-US" sz="2200" b="0">
                <a:solidFill>
                  <a:schemeClr val="lt1"/>
                </a:solidFill>
                <a:latin typeface="Open Sans Light"/>
                <a:ea typeface="Open Sans Light"/>
                <a:cs typeface="Open Sans Light"/>
                <a:sym typeface="Open Sans Light"/>
              </a:rPr>
              <a:t>&amp; Exclusive Forecast</a:t>
            </a:r>
            <a:endParaRPr sz="4700">
              <a:solidFill>
                <a:schemeClr val="lt1"/>
              </a:solidFill>
            </a:endParaRPr>
          </a:p>
        </p:txBody>
      </p:sp>
      <p:sp>
        <p:nvSpPr>
          <p:cNvPr id="248" name="Google Shape;248;p1"/>
          <p:cNvSpPr/>
          <p:nvPr/>
        </p:nvSpPr>
        <p:spPr>
          <a:xfrm>
            <a:off x="3409625" y="5835304"/>
            <a:ext cx="8782500" cy="1022700"/>
          </a:xfrm>
          <a:prstGeom prst="rect">
            <a:avLst/>
          </a:pr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1"/>
          <p:cNvSpPr txBox="1"/>
          <p:nvPr/>
        </p:nvSpPr>
        <p:spPr>
          <a:xfrm>
            <a:off x="3409625" y="811825"/>
            <a:ext cx="8782500" cy="550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300"/>
              <a:buFont typeface="Arial"/>
              <a:buNone/>
            </a:pPr>
            <a:r>
              <a:rPr lang="en-US" sz="2300" b="0" i="0" u="none" strike="noStrike" cap="none">
                <a:solidFill>
                  <a:srgbClr val="000000"/>
                </a:solidFill>
                <a:latin typeface="Open Sans"/>
                <a:ea typeface="Open Sans"/>
                <a:cs typeface="Open Sans"/>
                <a:sym typeface="Open Sans"/>
              </a:rPr>
              <a:t>Thank you to </a:t>
            </a:r>
            <a:r>
              <a:rPr lang="en-US" sz="2300" b="0" i="1" u="none" strike="noStrike" cap="none">
                <a:solidFill>
                  <a:srgbClr val="000000"/>
                </a:solidFill>
                <a:latin typeface="Open Sans"/>
                <a:ea typeface="Open Sans"/>
                <a:cs typeface="Open Sans"/>
                <a:sym typeface="Open Sans"/>
              </a:rPr>
              <a:t>CE</a:t>
            </a:r>
            <a:r>
              <a:rPr lang="en-US" sz="2300" b="0" i="0" u="none" strike="noStrike" cap="none">
                <a:solidFill>
                  <a:srgbClr val="000000"/>
                </a:solidFill>
                <a:latin typeface="Open Sans"/>
                <a:ea typeface="Open Sans"/>
                <a:cs typeface="Open Sans"/>
                <a:sym typeface="Open Sans"/>
              </a:rPr>
              <a:t>’s sponsors for making this webinar possible.</a:t>
            </a:r>
            <a:endParaRPr sz="2300" b="0" i="0" u="none" strike="noStrike" cap="none">
              <a:solidFill>
                <a:srgbClr val="000000"/>
              </a:solidFill>
              <a:latin typeface="Open Sans"/>
              <a:ea typeface="Open Sans"/>
              <a:cs typeface="Open Sans"/>
              <a:sym typeface="Open Sans"/>
            </a:endParaRPr>
          </a:p>
        </p:txBody>
      </p:sp>
      <p:sp>
        <p:nvSpPr>
          <p:cNvPr id="250" name="Google Shape;250;p1"/>
          <p:cNvSpPr txBox="1">
            <a:spLocks noGrp="1"/>
          </p:cNvSpPr>
          <p:nvPr>
            <p:ph type="body" idx="4294967295"/>
          </p:nvPr>
        </p:nvSpPr>
        <p:spPr>
          <a:xfrm>
            <a:off x="1" y="3783700"/>
            <a:ext cx="3409500" cy="1294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3200"/>
              <a:buNone/>
            </a:pPr>
            <a:r>
              <a:rPr lang="en-US" b="1">
                <a:latin typeface="Arial"/>
                <a:ea typeface="Arial"/>
                <a:cs typeface="Arial"/>
                <a:sym typeface="Arial"/>
              </a:rPr>
              <a:t>By: Anirban Basu</a:t>
            </a:r>
            <a:endParaRPr/>
          </a:p>
          <a:p>
            <a:pPr marL="0" lvl="0" indent="0" algn="ctr" rtl="0">
              <a:lnSpc>
                <a:spcPct val="90000"/>
              </a:lnSpc>
              <a:spcBef>
                <a:spcPts val="600"/>
              </a:spcBef>
              <a:spcAft>
                <a:spcPts val="0"/>
              </a:spcAft>
              <a:buClr>
                <a:schemeClr val="lt1"/>
              </a:buClr>
              <a:buSzPts val="3200"/>
              <a:buNone/>
            </a:pPr>
            <a:r>
              <a:rPr lang="en-US" sz="2000"/>
              <a:t>MPP, MA, JD, PhD</a:t>
            </a:r>
            <a:endParaRPr sz="2000"/>
          </a:p>
          <a:p>
            <a:pPr marL="0" lvl="0" indent="0" algn="ctr" rtl="0">
              <a:lnSpc>
                <a:spcPct val="90000"/>
              </a:lnSpc>
              <a:spcBef>
                <a:spcPts val="1000"/>
              </a:spcBef>
              <a:spcAft>
                <a:spcPts val="0"/>
              </a:spcAft>
              <a:buClr>
                <a:schemeClr val="lt1"/>
              </a:buClr>
              <a:buSzPts val="2600"/>
              <a:buNone/>
            </a:pPr>
            <a:r>
              <a:rPr lang="en-US" sz="2000" b="1">
                <a:latin typeface="Arial"/>
                <a:ea typeface="Arial"/>
                <a:cs typeface="Arial"/>
                <a:sym typeface="Arial"/>
              </a:rPr>
              <a:t>Sage Policy Group, Inc</a:t>
            </a:r>
            <a:r>
              <a:rPr lang="en-US" sz="2000" b="1"/>
              <a:t>.</a:t>
            </a:r>
            <a:endParaRPr sz="2200"/>
          </a:p>
        </p:txBody>
      </p:sp>
      <p:sp>
        <p:nvSpPr>
          <p:cNvPr id="251" name="Google Shape;251;p1"/>
          <p:cNvSpPr txBox="1"/>
          <p:nvPr/>
        </p:nvSpPr>
        <p:spPr>
          <a:xfrm>
            <a:off x="3709000" y="5890200"/>
            <a:ext cx="4970100" cy="9129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Clr>
                <a:srgbClr val="000000"/>
              </a:buClr>
              <a:buSzPts val="1200"/>
              <a:buFont typeface="Arial"/>
              <a:buNone/>
            </a:pPr>
            <a:r>
              <a:rPr lang="en-US" sz="1200" b="0" i="0" u="none" strike="noStrike" cap="none">
                <a:solidFill>
                  <a:srgbClr val="595959"/>
                </a:solidFill>
                <a:latin typeface="Arial"/>
                <a:ea typeface="Arial"/>
                <a:cs typeface="Arial"/>
                <a:sym typeface="Arial"/>
              </a:rPr>
              <a:t>Subscribe to </a:t>
            </a:r>
            <a:r>
              <a:rPr lang="en-US" sz="1200" b="0" i="1" u="none" strike="noStrike" cap="none">
                <a:solidFill>
                  <a:srgbClr val="595959"/>
                </a:solidFill>
                <a:latin typeface="Arial"/>
                <a:ea typeface="Arial"/>
                <a:cs typeface="Arial"/>
                <a:sym typeface="Arial"/>
              </a:rPr>
              <a:t>CE</a:t>
            </a:r>
            <a:r>
              <a:rPr lang="en-US" sz="1200" b="0" i="0" u="none" strike="noStrike" cap="none">
                <a:solidFill>
                  <a:srgbClr val="595959"/>
                </a:solidFill>
                <a:latin typeface="Arial"/>
                <a:ea typeface="Arial"/>
                <a:cs typeface="Arial"/>
                <a:sym typeface="Arial"/>
              </a:rPr>
              <a:t>’s free weekly customizable newsletter, </a:t>
            </a:r>
            <a:r>
              <a:rPr lang="en-US" sz="1200" b="0" i="1" u="none" strike="noStrike" cap="none">
                <a:solidFill>
                  <a:srgbClr val="595959"/>
                </a:solidFill>
                <a:latin typeface="Arial"/>
                <a:ea typeface="Arial"/>
                <a:cs typeface="Arial"/>
                <a:sym typeface="Arial"/>
              </a:rPr>
              <a:t>CE This Week</a:t>
            </a:r>
            <a:r>
              <a:rPr lang="en-US" sz="1200" b="0" i="0" u="none" strike="noStrike" cap="none">
                <a:solidFill>
                  <a:srgbClr val="595959"/>
                </a:solidFill>
                <a:latin typeface="Arial"/>
                <a:ea typeface="Arial"/>
                <a:cs typeface="Arial"/>
                <a:sym typeface="Arial"/>
              </a:rPr>
              <a:t>, for economic forecasts, workforce strategies, business tips and legal strategies, legal and regulatory advice and more, every week.</a:t>
            </a:r>
            <a:endParaRPr sz="1200" b="0" i="0" u="none" strike="noStrike" cap="none">
              <a:solidFill>
                <a:srgbClr val="595959"/>
              </a:solidFill>
              <a:latin typeface="Arial"/>
              <a:ea typeface="Arial"/>
              <a:cs typeface="Arial"/>
              <a:sym typeface="Arial"/>
            </a:endParaRPr>
          </a:p>
        </p:txBody>
      </p:sp>
      <p:sp>
        <p:nvSpPr>
          <p:cNvPr id="252" name="Google Shape;252;p1">
            <a:hlinkClick r:id="rId3"/>
          </p:cNvPr>
          <p:cNvSpPr/>
          <p:nvPr/>
        </p:nvSpPr>
        <p:spPr>
          <a:xfrm>
            <a:off x="9466550" y="6019350"/>
            <a:ext cx="2182800" cy="654600"/>
          </a:xfrm>
          <a:prstGeom prst="roundRect">
            <a:avLst>
              <a:gd name="adj" fmla="val 24522"/>
            </a:avLst>
          </a:prstGeom>
          <a:solidFill>
            <a:srgbClr val="008DB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Open Sans"/>
                <a:ea typeface="Open Sans"/>
                <a:cs typeface="Open Sans"/>
                <a:sym typeface="Open Sans"/>
              </a:rPr>
              <a:t>CEThisWeek.com</a:t>
            </a:r>
            <a:endParaRPr sz="1400" b="0" i="0" u="none" strike="noStrike" cap="none">
              <a:solidFill>
                <a:srgbClr val="FFFFFF"/>
              </a:solidFill>
              <a:latin typeface="Open Sans"/>
              <a:ea typeface="Open Sans"/>
              <a:cs typeface="Open Sans"/>
              <a:sym typeface="Open Sans"/>
            </a:endParaRPr>
          </a:p>
        </p:txBody>
      </p:sp>
      <p:sp>
        <p:nvSpPr>
          <p:cNvPr id="253" name="Google Shape;253;p1"/>
          <p:cNvSpPr txBox="1"/>
          <p:nvPr/>
        </p:nvSpPr>
        <p:spPr>
          <a:xfrm>
            <a:off x="3409625" y="127700"/>
            <a:ext cx="8782500" cy="550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300"/>
              <a:buFont typeface="Arial"/>
              <a:buNone/>
            </a:pPr>
            <a:r>
              <a:rPr lang="en-US" sz="2300" b="0" i="0" u="none" strike="noStrike" cap="none">
                <a:solidFill>
                  <a:srgbClr val="000000"/>
                </a:solidFill>
                <a:latin typeface="Open Sans"/>
                <a:ea typeface="Open Sans"/>
                <a:cs typeface="Open Sans"/>
                <a:sym typeface="Open Sans"/>
              </a:rPr>
              <a:t>The webinar will start momentarily. </a:t>
            </a:r>
            <a:endParaRPr sz="2300" b="0" i="0" u="none" strike="noStrike" cap="none">
              <a:solidFill>
                <a:srgbClr val="000000"/>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300"/>
              <a:buFont typeface="Arial"/>
              <a:buNone/>
            </a:pPr>
            <a:endParaRPr sz="2300" b="0" i="0" u="none" strike="noStrike" cap="none">
              <a:solidFill>
                <a:srgbClr val="000000"/>
              </a:solidFill>
              <a:latin typeface="Open Sans"/>
              <a:ea typeface="Open Sans"/>
              <a:cs typeface="Open Sans"/>
              <a:sym typeface="Open Sans"/>
            </a:endParaRPr>
          </a:p>
        </p:txBody>
      </p:sp>
      <p:pic>
        <p:nvPicPr>
          <p:cNvPr id="254" name="Google Shape;254;p1">
            <a:hlinkClick r:id="rId4"/>
          </p:cNvPr>
          <p:cNvPicPr preferRelativeResize="0"/>
          <p:nvPr/>
        </p:nvPicPr>
        <p:blipFill>
          <a:blip r:embed="rId5">
            <a:alphaModFix/>
          </a:blip>
          <a:stretch>
            <a:fillRect/>
          </a:stretch>
        </p:blipFill>
        <p:spPr>
          <a:xfrm>
            <a:off x="3709000" y="2025100"/>
            <a:ext cx="3820625" cy="1362136"/>
          </a:xfrm>
          <a:prstGeom prst="rect">
            <a:avLst/>
          </a:prstGeom>
          <a:noFill/>
          <a:ln>
            <a:noFill/>
          </a:ln>
        </p:spPr>
      </p:pic>
      <p:pic>
        <p:nvPicPr>
          <p:cNvPr id="255" name="Google Shape;255;p1">
            <a:hlinkClick r:id="rId6"/>
          </p:cNvPr>
          <p:cNvPicPr preferRelativeResize="0"/>
          <p:nvPr/>
        </p:nvPicPr>
        <p:blipFill>
          <a:blip r:embed="rId7">
            <a:alphaModFix/>
          </a:blip>
          <a:stretch>
            <a:fillRect/>
          </a:stretch>
        </p:blipFill>
        <p:spPr>
          <a:xfrm>
            <a:off x="8159600" y="3965731"/>
            <a:ext cx="3804385" cy="860075"/>
          </a:xfrm>
          <a:prstGeom prst="rect">
            <a:avLst/>
          </a:prstGeom>
          <a:noFill/>
          <a:ln>
            <a:noFill/>
          </a:ln>
        </p:spPr>
      </p:pic>
      <p:pic>
        <p:nvPicPr>
          <p:cNvPr id="256" name="Google Shape;256;p1">
            <a:hlinkClick r:id="rId8"/>
          </p:cNvPr>
          <p:cNvPicPr preferRelativeResize="0"/>
          <p:nvPr/>
        </p:nvPicPr>
        <p:blipFill>
          <a:blip r:embed="rId9">
            <a:alphaModFix/>
          </a:blip>
          <a:stretch>
            <a:fillRect/>
          </a:stretch>
        </p:blipFill>
        <p:spPr>
          <a:xfrm>
            <a:off x="8167512" y="2407275"/>
            <a:ext cx="3788600" cy="597770"/>
          </a:xfrm>
          <a:prstGeom prst="rect">
            <a:avLst/>
          </a:prstGeom>
          <a:noFill/>
          <a:ln>
            <a:noFill/>
          </a:ln>
        </p:spPr>
      </p:pic>
      <p:pic>
        <p:nvPicPr>
          <p:cNvPr id="257" name="Google Shape;257;p1">
            <a:hlinkClick r:id="rId10"/>
          </p:cNvPr>
          <p:cNvPicPr preferRelativeResize="0"/>
          <p:nvPr/>
        </p:nvPicPr>
        <p:blipFill>
          <a:blip r:embed="rId11">
            <a:alphaModFix/>
          </a:blip>
          <a:stretch>
            <a:fillRect/>
          </a:stretch>
        </p:blipFill>
        <p:spPr>
          <a:xfrm>
            <a:off x="3882387" y="3650751"/>
            <a:ext cx="3804375" cy="14900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gf49ce3063b_0_10">
            <a:hlinkClick r:id="rId3"/>
          </p:cNvPr>
          <p:cNvPicPr preferRelativeResize="0"/>
          <p:nvPr/>
        </p:nvPicPr>
        <p:blipFill>
          <a:blip r:embed="rId4">
            <a:alphaModFix/>
          </a:blip>
          <a:stretch>
            <a:fillRect/>
          </a:stretch>
        </p:blipFill>
        <p:spPr>
          <a:xfrm>
            <a:off x="3709000" y="2025100"/>
            <a:ext cx="3820625" cy="1362136"/>
          </a:xfrm>
          <a:prstGeom prst="rect">
            <a:avLst/>
          </a:prstGeom>
          <a:noFill/>
          <a:ln>
            <a:noFill/>
          </a:ln>
        </p:spPr>
      </p:pic>
      <p:pic>
        <p:nvPicPr>
          <p:cNvPr id="264" name="Google Shape;264;gf49ce3063b_0_10">
            <a:hlinkClick r:id="rId5"/>
          </p:cNvPr>
          <p:cNvPicPr preferRelativeResize="0"/>
          <p:nvPr/>
        </p:nvPicPr>
        <p:blipFill>
          <a:blip r:embed="rId6">
            <a:alphaModFix/>
          </a:blip>
          <a:stretch>
            <a:fillRect/>
          </a:stretch>
        </p:blipFill>
        <p:spPr>
          <a:xfrm>
            <a:off x="8159600" y="3965731"/>
            <a:ext cx="3804385" cy="860075"/>
          </a:xfrm>
          <a:prstGeom prst="rect">
            <a:avLst/>
          </a:prstGeom>
          <a:noFill/>
          <a:ln>
            <a:noFill/>
          </a:ln>
        </p:spPr>
      </p:pic>
      <p:pic>
        <p:nvPicPr>
          <p:cNvPr id="265" name="Google Shape;265;gf49ce3063b_0_10">
            <a:hlinkClick r:id="rId7"/>
          </p:cNvPr>
          <p:cNvPicPr preferRelativeResize="0"/>
          <p:nvPr/>
        </p:nvPicPr>
        <p:blipFill>
          <a:blip r:embed="rId8">
            <a:alphaModFix/>
          </a:blip>
          <a:stretch>
            <a:fillRect/>
          </a:stretch>
        </p:blipFill>
        <p:spPr>
          <a:xfrm>
            <a:off x="8167512" y="2407275"/>
            <a:ext cx="3788600" cy="597770"/>
          </a:xfrm>
          <a:prstGeom prst="rect">
            <a:avLst/>
          </a:prstGeom>
          <a:noFill/>
          <a:ln>
            <a:noFill/>
          </a:ln>
        </p:spPr>
      </p:pic>
      <p:pic>
        <p:nvPicPr>
          <p:cNvPr id="266" name="Google Shape;266;gf49ce3063b_0_10">
            <a:hlinkClick r:id="rId9"/>
          </p:cNvPr>
          <p:cNvPicPr preferRelativeResize="0"/>
          <p:nvPr/>
        </p:nvPicPr>
        <p:blipFill>
          <a:blip r:embed="rId10">
            <a:alphaModFix/>
          </a:blip>
          <a:stretch>
            <a:fillRect/>
          </a:stretch>
        </p:blipFill>
        <p:spPr>
          <a:xfrm>
            <a:off x="3882387" y="3650751"/>
            <a:ext cx="3804375" cy="1490049"/>
          </a:xfrm>
          <a:prstGeom prst="rect">
            <a:avLst/>
          </a:prstGeom>
          <a:noFill/>
          <a:ln>
            <a:noFill/>
          </a:ln>
        </p:spPr>
      </p:pic>
      <p:sp>
        <p:nvSpPr>
          <p:cNvPr id="267" name="Google Shape;267;gf49ce3063b_0_10"/>
          <p:cNvSpPr txBox="1">
            <a:spLocks noGrp="1"/>
          </p:cNvSpPr>
          <p:nvPr>
            <p:ph type="title"/>
          </p:nvPr>
        </p:nvSpPr>
        <p:spPr>
          <a:xfrm>
            <a:off x="-1" y="434400"/>
            <a:ext cx="3409500" cy="2955600"/>
          </a:xfrm>
          <a:prstGeom prst="rect">
            <a:avLst/>
          </a:prstGeom>
          <a:noFill/>
          <a:ln>
            <a:noFill/>
          </a:ln>
        </p:spPr>
        <p:txBody>
          <a:bodyPr spcFirstLastPara="1" wrap="square" lIns="91425" tIns="45700" rIns="91425" bIns="45700" anchor="ctr" anchorCtr="0">
            <a:normAutofit/>
          </a:bodyPr>
          <a:lstStyle/>
          <a:p>
            <a:pPr marL="0" lvl="0" indent="0" algn="ctr" rtl="0">
              <a:lnSpc>
                <a:spcPct val="75000"/>
              </a:lnSpc>
              <a:spcBef>
                <a:spcPts val="1000"/>
              </a:spcBef>
              <a:spcAft>
                <a:spcPts val="0"/>
              </a:spcAft>
              <a:buSzPts val="4889"/>
              <a:buNone/>
            </a:pPr>
            <a:r>
              <a:rPr lang="en-US" sz="1700" b="0" i="1">
                <a:solidFill>
                  <a:schemeClr val="lt1"/>
                </a:solidFill>
                <a:latin typeface="Open Sans"/>
                <a:ea typeface="Open Sans"/>
                <a:cs typeface="Open Sans"/>
                <a:sym typeface="Open Sans"/>
              </a:rPr>
              <a:t>Construction Executive</a:t>
            </a:r>
            <a:r>
              <a:rPr lang="en-US" sz="1700" b="0">
                <a:solidFill>
                  <a:schemeClr val="lt1"/>
                </a:solidFill>
                <a:latin typeface="Open Sans"/>
                <a:ea typeface="Open Sans"/>
                <a:cs typeface="Open Sans"/>
                <a:sym typeface="Open Sans"/>
              </a:rPr>
              <a:t>’s</a:t>
            </a:r>
            <a:endParaRPr sz="1700" b="0">
              <a:solidFill>
                <a:schemeClr val="lt1"/>
              </a:solidFill>
              <a:latin typeface="Open Sans"/>
              <a:ea typeface="Open Sans"/>
              <a:cs typeface="Open Sans"/>
              <a:sym typeface="Open Sans"/>
            </a:endParaRPr>
          </a:p>
          <a:p>
            <a:pPr marL="0" lvl="0" indent="0" algn="ctr" rtl="0">
              <a:lnSpc>
                <a:spcPct val="75000"/>
              </a:lnSpc>
              <a:spcBef>
                <a:spcPts val="1000"/>
              </a:spcBef>
              <a:spcAft>
                <a:spcPts val="0"/>
              </a:spcAft>
              <a:buSzPts val="4889"/>
              <a:buNone/>
            </a:pPr>
            <a:r>
              <a:rPr lang="en-US" sz="7200">
                <a:solidFill>
                  <a:schemeClr val="lt1"/>
                </a:solidFill>
                <a:latin typeface="Open Sans"/>
                <a:ea typeface="Open Sans"/>
                <a:cs typeface="Open Sans"/>
                <a:sym typeface="Open Sans"/>
              </a:rPr>
              <a:t>202</a:t>
            </a:r>
            <a:r>
              <a:rPr lang="en-US" sz="7200">
                <a:latin typeface="Open Sans"/>
                <a:ea typeface="Open Sans"/>
                <a:cs typeface="Open Sans"/>
                <a:sym typeface="Open Sans"/>
              </a:rPr>
              <a:t>2</a:t>
            </a:r>
            <a:endParaRPr sz="7200">
              <a:solidFill>
                <a:schemeClr val="lt1"/>
              </a:solidFill>
              <a:latin typeface="Open Sans"/>
              <a:ea typeface="Open Sans"/>
              <a:cs typeface="Open Sans"/>
              <a:sym typeface="Open Sans"/>
            </a:endParaRPr>
          </a:p>
          <a:p>
            <a:pPr marL="0" lvl="0" indent="0" algn="ctr" rtl="0">
              <a:lnSpc>
                <a:spcPct val="75000"/>
              </a:lnSpc>
              <a:spcBef>
                <a:spcPts val="1000"/>
              </a:spcBef>
              <a:spcAft>
                <a:spcPts val="0"/>
              </a:spcAft>
              <a:buSzPts val="4889"/>
              <a:buNone/>
            </a:pPr>
            <a:r>
              <a:rPr lang="en-US" sz="3411" b="0">
                <a:solidFill>
                  <a:schemeClr val="lt1"/>
                </a:solidFill>
                <a:latin typeface="Open Sans"/>
                <a:ea typeface="Open Sans"/>
                <a:cs typeface="Open Sans"/>
                <a:sym typeface="Open Sans"/>
              </a:rPr>
              <a:t>Construction</a:t>
            </a:r>
            <a:br>
              <a:rPr lang="en-US" sz="2800" b="0">
                <a:solidFill>
                  <a:schemeClr val="lt1"/>
                </a:solidFill>
                <a:latin typeface="Open Sans"/>
                <a:ea typeface="Open Sans"/>
                <a:cs typeface="Open Sans"/>
                <a:sym typeface="Open Sans"/>
              </a:rPr>
            </a:br>
            <a:r>
              <a:rPr lang="en-US" sz="2500" b="0">
                <a:solidFill>
                  <a:schemeClr val="lt1"/>
                </a:solidFill>
                <a:latin typeface="Open Sans Light"/>
                <a:ea typeface="Open Sans Light"/>
                <a:cs typeface="Open Sans Light"/>
                <a:sym typeface="Open Sans Light"/>
              </a:rPr>
              <a:t>Economic Update</a:t>
            </a:r>
            <a:br>
              <a:rPr lang="en-US" sz="2500" b="0">
                <a:solidFill>
                  <a:schemeClr val="lt1"/>
                </a:solidFill>
                <a:latin typeface="Open Sans Light"/>
                <a:ea typeface="Open Sans Light"/>
                <a:cs typeface="Open Sans Light"/>
                <a:sym typeface="Open Sans Light"/>
              </a:rPr>
            </a:br>
            <a:r>
              <a:rPr lang="en-US" sz="2200" b="0">
                <a:solidFill>
                  <a:schemeClr val="lt1"/>
                </a:solidFill>
                <a:latin typeface="Open Sans Light"/>
                <a:ea typeface="Open Sans Light"/>
                <a:cs typeface="Open Sans Light"/>
                <a:sym typeface="Open Sans Light"/>
              </a:rPr>
              <a:t>&amp; Exclusive Forecast</a:t>
            </a:r>
            <a:endParaRPr sz="4700">
              <a:solidFill>
                <a:schemeClr val="lt1"/>
              </a:solidFill>
            </a:endParaRPr>
          </a:p>
        </p:txBody>
      </p:sp>
      <p:sp>
        <p:nvSpPr>
          <p:cNvPr id="268" name="Google Shape;268;gf49ce3063b_0_10"/>
          <p:cNvSpPr/>
          <p:nvPr/>
        </p:nvSpPr>
        <p:spPr>
          <a:xfrm>
            <a:off x="3409625" y="5835304"/>
            <a:ext cx="8782500" cy="1022700"/>
          </a:xfrm>
          <a:prstGeom prst="rect">
            <a:avLst/>
          </a:pr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gf49ce3063b_0_10"/>
          <p:cNvSpPr txBox="1"/>
          <p:nvPr/>
        </p:nvSpPr>
        <p:spPr>
          <a:xfrm>
            <a:off x="3409625" y="811825"/>
            <a:ext cx="8782500" cy="550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300"/>
              <a:buFont typeface="Arial"/>
              <a:buNone/>
            </a:pPr>
            <a:r>
              <a:rPr lang="en-US" sz="2300" b="0" i="0" u="none" strike="noStrike" cap="none">
                <a:solidFill>
                  <a:srgbClr val="000000"/>
                </a:solidFill>
                <a:latin typeface="Open Sans"/>
                <a:ea typeface="Open Sans"/>
                <a:cs typeface="Open Sans"/>
                <a:sym typeface="Open Sans"/>
              </a:rPr>
              <a:t>Thank you to </a:t>
            </a:r>
            <a:r>
              <a:rPr lang="en-US" sz="2300" b="0" i="1" u="none" strike="noStrike" cap="none">
                <a:solidFill>
                  <a:srgbClr val="000000"/>
                </a:solidFill>
                <a:latin typeface="Open Sans"/>
                <a:ea typeface="Open Sans"/>
                <a:cs typeface="Open Sans"/>
                <a:sym typeface="Open Sans"/>
              </a:rPr>
              <a:t>CE</a:t>
            </a:r>
            <a:r>
              <a:rPr lang="en-US" sz="2300" b="0" i="0" u="none" strike="noStrike" cap="none">
                <a:solidFill>
                  <a:srgbClr val="000000"/>
                </a:solidFill>
                <a:latin typeface="Open Sans"/>
                <a:ea typeface="Open Sans"/>
                <a:cs typeface="Open Sans"/>
                <a:sym typeface="Open Sans"/>
              </a:rPr>
              <a:t>’s sponsors for making this webinar possible.</a:t>
            </a:r>
            <a:endParaRPr sz="2300" b="0" i="0" u="none" strike="noStrike" cap="none">
              <a:solidFill>
                <a:srgbClr val="000000"/>
              </a:solidFill>
              <a:latin typeface="Open Sans"/>
              <a:ea typeface="Open Sans"/>
              <a:cs typeface="Open Sans"/>
              <a:sym typeface="Open Sans"/>
            </a:endParaRPr>
          </a:p>
        </p:txBody>
      </p:sp>
      <p:sp>
        <p:nvSpPr>
          <p:cNvPr id="270" name="Google Shape;270;gf49ce3063b_0_10"/>
          <p:cNvSpPr txBox="1">
            <a:spLocks noGrp="1"/>
          </p:cNvSpPr>
          <p:nvPr>
            <p:ph type="body" idx="4294967295"/>
          </p:nvPr>
        </p:nvSpPr>
        <p:spPr>
          <a:xfrm>
            <a:off x="1" y="3783700"/>
            <a:ext cx="3409500" cy="1294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3200"/>
              <a:buNone/>
            </a:pPr>
            <a:r>
              <a:rPr lang="en-US" b="1">
                <a:latin typeface="Arial"/>
                <a:ea typeface="Arial"/>
                <a:cs typeface="Arial"/>
                <a:sym typeface="Arial"/>
              </a:rPr>
              <a:t>By: Anirban Basu</a:t>
            </a:r>
            <a:endParaRPr/>
          </a:p>
          <a:p>
            <a:pPr marL="0" lvl="0" indent="0" algn="ctr" rtl="0">
              <a:lnSpc>
                <a:spcPct val="90000"/>
              </a:lnSpc>
              <a:spcBef>
                <a:spcPts val="600"/>
              </a:spcBef>
              <a:spcAft>
                <a:spcPts val="0"/>
              </a:spcAft>
              <a:buClr>
                <a:schemeClr val="lt1"/>
              </a:buClr>
              <a:buSzPts val="3200"/>
              <a:buNone/>
            </a:pPr>
            <a:r>
              <a:rPr lang="en-US" sz="2000"/>
              <a:t>MPP, MA, JD, PhD</a:t>
            </a:r>
            <a:endParaRPr sz="2000"/>
          </a:p>
          <a:p>
            <a:pPr marL="0" lvl="0" indent="0" algn="ctr" rtl="0">
              <a:lnSpc>
                <a:spcPct val="90000"/>
              </a:lnSpc>
              <a:spcBef>
                <a:spcPts val="1000"/>
              </a:spcBef>
              <a:spcAft>
                <a:spcPts val="0"/>
              </a:spcAft>
              <a:buClr>
                <a:schemeClr val="lt1"/>
              </a:buClr>
              <a:buSzPts val="2600"/>
              <a:buNone/>
            </a:pPr>
            <a:r>
              <a:rPr lang="en-US" sz="2000" b="1">
                <a:latin typeface="Arial"/>
                <a:ea typeface="Arial"/>
                <a:cs typeface="Arial"/>
                <a:sym typeface="Arial"/>
              </a:rPr>
              <a:t>Sage Policy Group, Inc</a:t>
            </a:r>
            <a:r>
              <a:rPr lang="en-US" sz="2000" b="1"/>
              <a:t>.</a:t>
            </a:r>
            <a:endParaRPr sz="2200"/>
          </a:p>
        </p:txBody>
      </p:sp>
      <p:sp>
        <p:nvSpPr>
          <p:cNvPr id="271" name="Google Shape;271;gf49ce3063b_0_10"/>
          <p:cNvSpPr txBox="1"/>
          <p:nvPr/>
        </p:nvSpPr>
        <p:spPr>
          <a:xfrm>
            <a:off x="3709000" y="5890200"/>
            <a:ext cx="4970100" cy="9129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Clr>
                <a:srgbClr val="000000"/>
              </a:buClr>
              <a:buSzPts val="1200"/>
              <a:buFont typeface="Arial"/>
              <a:buNone/>
            </a:pPr>
            <a:r>
              <a:rPr lang="en-US" sz="1200" b="0" i="0" u="none" strike="noStrike" cap="none">
                <a:solidFill>
                  <a:srgbClr val="595959"/>
                </a:solidFill>
                <a:latin typeface="Arial"/>
                <a:ea typeface="Arial"/>
                <a:cs typeface="Arial"/>
                <a:sym typeface="Arial"/>
              </a:rPr>
              <a:t>Subscribe to </a:t>
            </a:r>
            <a:r>
              <a:rPr lang="en-US" sz="1200" b="0" i="1" u="none" strike="noStrike" cap="none">
                <a:solidFill>
                  <a:srgbClr val="595959"/>
                </a:solidFill>
                <a:latin typeface="Arial"/>
                <a:ea typeface="Arial"/>
                <a:cs typeface="Arial"/>
                <a:sym typeface="Arial"/>
              </a:rPr>
              <a:t>CE</a:t>
            </a:r>
            <a:r>
              <a:rPr lang="en-US" sz="1200" b="0" i="0" u="none" strike="noStrike" cap="none">
                <a:solidFill>
                  <a:srgbClr val="595959"/>
                </a:solidFill>
                <a:latin typeface="Arial"/>
                <a:ea typeface="Arial"/>
                <a:cs typeface="Arial"/>
                <a:sym typeface="Arial"/>
              </a:rPr>
              <a:t>’s free weekly customizable newsletter, </a:t>
            </a:r>
            <a:r>
              <a:rPr lang="en-US" sz="1200" b="0" i="1" u="none" strike="noStrike" cap="none">
                <a:solidFill>
                  <a:srgbClr val="595959"/>
                </a:solidFill>
                <a:latin typeface="Arial"/>
                <a:ea typeface="Arial"/>
                <a:cs typeface="Arial"/>
                <a:sym typeface="Arial"/>
              </a:rPr>
              <a:t>CE This Week</a:t>
            </a:r>
            <a:r>
              <a:rPr lang="en-US" sz="1200" b="0" i="0" u="none" strike="noStrike" cap="none">
                <a:solidFill>
                  <a:srgbClr val="595959"/>
                </a:solidFill>
                <a:latin typeface="Arial"/>
                <a:ea typeface="Arial"/>
                <a:cs typeface="Arial"/>
                <a:sym typeface="Arial"/>
              </a:rPr>
              <a:t>, for economic forecasts, workforce strategies, business tips and legal strategies, legal and regulatory advice and more, every week.</a:t>
            </a:r>
            <a:endParaRPr sz="1200" b="0" i="0" u="none" strike="noStrike" cap="none">
              <a:solidFill>
                <a:srgbClr val="595959"/>
              </a:solidFill>
              <a:latin typeface="Arial"/>
              <a:ea typeface="Arial"/>
              <a:cs typeface="Arial"/>
              <a:sym typeface="Arial"/>
            </a:endParaRPr>
          </a:p>
        </p:txBody>
      </p:sp>
      <p:sp>
        <p:nvSpPr>
          <p:cNvPr id="272" name="Google Shape;272;gf49ce3063b_0_10">
            <a:hlinkClick r:id="rId11"/>
          </p:cNvPr>
          <p:cNvSpPr/>
          <p:nvPr/>
        </p:nvSpPr>
        <p:spPr>
          <a:xfrm>
            <a:off x="9466550" y="6019350"/>
            <a:ext cx="2182800" cy="654600"/>
          </a:xfrm>
          <a:prstGeom prst="roundRect">
            <a:avLst>
              <a:gd name="adj" fmla="val 24522"/>
            </a:avLst>
          </a:prstGeom>
          <a:solidFill>
            <a:srgbClr val="008DB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Open Sans"/>
                <a:ea typeface="Open Sans"/>
                <a:cs typeface="Open Sans"/>
                <a:sym typeface="Open Sans"/>
              </a:rPr>
              <a:t>CEThisWeek.com</a:t>
            </a:r>
            <a:endParaRPr sz="1400" b="0" i="0" u="none" strike="noStrike" cap="none">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
          <p:cNvSpPr txBox="1">
            <a:spLocks noGrp="1"/>
          </p:cNvSpPr>
          <p:nvPr>
            <p:ph type="title"/>
          </p:nvPr>
        </p:nvSpPr>
        <p:spPr>
          <a:xfrm>
            <a:off x="79514" y="861854"/>
            <a:ext cx="6176460" cy="5134292"/>
          </a:xfrm>
          <a:prstGeom prst="rect">
            <a:avLst/>
          </a:prstGeom>
          <a:noFill/>
          <a:ln>
            <a:noFill/>
          </a:ln>
        </p:spPr>
        <p:txBody>
          <a:bodyPr spcFirstLastPara="1" wrap="square" lIns="91425" tIns="45700" rIns="91425" bIns="45700" anchor="ctr" anchorCtr="0">
            <a:normAutofit/>
          </a:bodyPr>
          <a:lstStyle/>
          <a:p>
            <a:pPr marL="0" lvl="0" indent="0" algn="ctr" rtl="0">
              <a:lnSpc>
                <a:spcPct val="75000"/>
              </a:lnSpc>
              <a:spcBef>
                <a:spcPts val="0"/>
              </a:spcBef>
              <a:spcAft>
                <a:spcPts val="0"/>
              </a:spcAft>
              <a:buClr>
                <a:schemeClr val="lt1"/>
              </a:buClr>
              <a:buSzPts val="3600"/>
              <a:buFont typeface="Arial"/>
              <a:buNone/>
            </a:pPr>
            <a:r>
              <a:rPr lang="en-US" sz="3600" b="0" i="1"/>
              <a:t>Construction Executive</a:t>
            </a:r>
            <a:r>
              <a:rPr lang="en-US" sz="3600" b="0"/>
              <a:t>’s</a:t>
            </a:r>
            <a:br>
              <a:rPr lang="en-US" sz="3600" b="0"/>
            </a:br>
            <a:br>
              <a:rPr lang="en-US" sz="3600" b="0"/>
            </a:br>
            <a:r>
              <a:rPr lang="en-US" sz="6400"/>
              <a:t>2022 </a:t>
            </a:r>
            <a:r>
              <a:rPr lang="en-US" sz="5600" b="0"/>
              <a:t>Construction</a:t>
            </a:r>
            <a:br>
              <a:rPr lang="en-US" sz="5600" b="0"/>
            </a:br>
            <a:r>
              <a:rPr lang="en-US" sz="5600" b="0"/>
              <a:t>Economic Update</a:t>
            </a:r>
            <a:br>
              <a:rPr lang="en-US" sz="5600" b="0"/>
            </a:br>
            <a:r>
              <a:rPr lang="en-US" sz="5600" b="0"/>
              <a:t>&amp; Exclusive Forecast</a:t>
            </a:r>
            <a:endParaRPr sz="5600"/>
          </a:p>
        </p:txBody>
      </p:sp>
      <p:sp>
        <p:nvSpPr>
          <p:cNvPr id="279" name="Google Shape;279;p3"/>
          <p:cNvSpPr txBox="1"/>
          <p:nvPr/>
        </p:nvSpPr>
        <p:spPr>
          <a:xfrm>
            <a:off x="6333731" y="1795463"/>
            <a:ext cx="5858270" cy="2243137"/>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2060"/>
              </a:buClr>
              <a:buSzPts val="3600"/>
              <a:buFont typeface="Arial"/>
              <a:buNone/>
            </a:pPr>
            <a:r>
              <a:rPr lang="en-US" sz="3600" b="1" i="0" u="none" strike="noStrike" cap="none">
                <a:solidFill>
                  <a:srgbClr val="002060"/>
                </a:solidFill>
                <a:latin typeface="Arial"/>
                <a:ea typeface="Arial"/>
                <a:cs typeface="Arial"/>
                <a:sym typeface="Arial"/>
              </a:rPr>
              <a:t>By: Anirban Basu</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1000"/>
              </a:spcBef>
              <a:spcAft>
                <a:spcPts val="0"/>
              </a:spcAft>
              <a:buClr>
                <a:srgbClr val="002060"/>
              </a:buClr>
              <a:buSzPts val="2400"/>
              <a:buFont typeface="Arial"/>
              <a:buNone/>
            </a:pPr>
            <a:r>
              <a:rPr lang="en-US" sz="2400" b="1" i="0" u="none" strike="noStrike" cap="none">
                <a:solidFill>
                  <a:srgbClr val="002060"/>
                </a:solidFill>
                <a:latin typeface="Arial"/>
                <a:ea typeface="Arial"/>
                <a:cs typeface="Arial"/>
                <a:sym typeface="Arial"/>
              </a:rPr>
              <a:t>MPP, MA, JD, PhD</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1000"/>
              </a:spcBef>
              <a:spcAft>
                <a:spcPts val="0"/>
              </a:spcAft>
              <a:buClr>
                <a:srgbClr val="002060"/>
              </a:buClr>
              <a:buSzPts val="3600"/>
              <a:buFont typeface="Arial"/>
              <a:buNone/>
            </a:pPr>
            <a:r>
              <a:rPr lang="en-US" sz="3600" b="1" i="0" u="none" strike="noStrike" cap="none">
                <a:solidFill>
                  <a:srgbClr val="002060"/>
                </a:solidFill>
                <a:latin typeface="Arial"/>
                <a:ea typeface="Arial"/>
                <a:cs typeface="Arial"/>
                <a:sym typeface="Arial"/>
              </a:rPr>
              <a:t>Sage Policy Group, Inc.</a:t>
            </a:r>
            <a:endParaRPr sz="1400" b="0" i="0" u="none" strike="noStrike" cap="none">
              <a:solidFill>
                <a:srgbClr val="000000"/>
              </a:solidFill>
              <a:latin typeface="Arial"/>
              <a:ea typeface="Arial"/>
              <a:cs typeface="Arial"/>
              <a:sym typeface="Arial"/>
            </a:endParaRPr>
          </a:p>
        </p:txBody>
      </p:sp>
      <p:sp>
        <p:nvSpPr>
          <p:cNvPr id="280" name="Google Shape;280;p3"/>
          <p:cNvSpPr txBox="1"/>
          <p:nvPr/>
        </p:nvSpPr>
        <p:spPr>
          <a:xfrm>
            <a:off x="6352780" y="4708147"/>
            <a:ext cx="585827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2060"/>
                </a:solidFill>
                <a:latin typeface="Arial"/>
                <a:ea typeface="Arial"/>
                <a:cs typeface="Arial"/>
                <a:sym typeface="Arial"/>
              </a:rPr>
              <a:t>December 8</a:t>
            </a:r>
            <a:r>
              <a:rPr lang="en-US" sz="2400" b="1" i="0" u="none" strike="noStrike" cap="none" baseline="30000">
                <a:solidFill>
                  <a:srgbClr val="002060"/>
                </a:solidFill>
                <a:latin typeface="Arial"/>
                <a:ea typeface="Arial"/>
                <a:cs typeface="Arial"/>
                <a:sym typeface="Arial"/>
              </a:rPr>
              <a:t>th</a:t>
            </a:r>
            <a:r>
              <a:rPr lang="en-US" sz="2400" b="1" i="0" u="none" strike="noStrike" cap="none">
                <a:solidFill>
                  <a:srgbClr val="002060"/>
                </a:solidFill>
                <a:latin typeface="Arial"/>
                <a:ea typeface="Arial"/>
                <a:cs typeface="Arial"/>
                <a:sym typeface="Arial"/>
              </a:rPr>
              <a:t>, 2021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4"/>
          <p:cNvSpPr txBox="1">
            <a:spLocks noGrp="1"/>
          </p:cNvSpPr>
          <p:nvPr>
            <p:ph type="title"/>
          </p:nvPr>
        </p:nvSpPr>
        <p:spPr>
          <a:xfrm>
            <a:off x="199360" y="2920446"/>
            <a:ext cx="11793281" cy="101710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8000"/>
              <a:buFont typeface="Arial"/>
              <a:buNone/>
            </a:pPr>
            <a:r>
              <a:rPr lang="en-US" sz="8000">
                <a:solidFill>
                  <a:schemeClr val="lt1"/>
                </a:solidFill>
              </a:rPr>
              <a:t>Economic Update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F4E55-6AF0-1849-AA72-15FB6D2C6257}"/>
              </a:ext>
            </a:extLst>
          </p:cNvPr>
          <p:cNvSpPr>
            <a:spLocks noGrp="1"/>
          </p:cNvSpPr>
          <p:nvPr>
            <p:ph type="title"/>
          </p:nvPr>
        </p:nvSpPr>
        <p:spPr>
          <a:xfrm>
            <a:off x="285304" y="41553"/>
            <a:ext cx="11784776" cy="825722"/>
          </a:xfrm>
        </p:spPr>
        <p:txBody>
          <a:bodyPr>
            <a:noAutofit/>
          </a:bodyPr>
          <a:lstStyle/>
          <a:p>
            <a:r>
              <a:rPr lang="en-US" dirty="0"/>
              <a:t>Value of U.S. Manufacturers' Shipments, 12-Month % Change</a:t>
            </a:r>
            <a:endParaRPr lang="en-US" b="0" dirty="0">
              <a:solidFill>
                <a:srgbClr val="941100"/>
              </a:solidFill>
            </a:endParaRPr>
          </a:p>
        </p:txBody>
      </p:sp>
      <p:sp>
        <p:nvSpPr>
          <p:cNvPr id="3" name="Text Placeholder 2">
            <a:extLst>
              <a:ext uri="{FF2B5EF4-FFF2-40B4-BE49-F238E27FC236}">
                <a16:creationId xmlns:a16="http://schemas.microsoft.com/office/drawing/2014/main" id="{C0F21203-6CFB-1A4E-9E46-267F57AFC992}"/>
              </a:ext>
            </a:extLst>
          </p:cNvPr>
          <p:cNvSpPr>
            <a:spLocks noGrp="1"/>
          </p:cNvSpPr>
          <p:nvPr>
            <p:ph type="body" sz="quarter" idx="10"/>
          </p:nvPr>
        </p:nvSpPr>
        <p:spPr/>
        <p:txBody>
          <a:bodyPr/>
          <a:lstStyle/>
          <a:p>
            <a:r>
              <a:rPr lang="en-US"/>
              <a:t>Source: U.S. Census Bureau</a:t>
            </a:r>
          </a:p>
        </p:txBody>
      </p:sp>
      <p:graphicFrame>
        <p:nvGraphicFramePr>
          <p:cNvPr id="4" name="Chart 3">
            <a:extLst>
              <a:ext uri="{FF2B5EF4-FFF2-40B4-BE49-F238E27FC236}">
                <a16:creationId xmlns:a16="http://schemas.microsoft.com/office/drawing/2014/main" id="{8E2173EB-1A08-5C42-889D-52079DC462D6}"/>
              </a:ext>
            </a:extLst>
          </p:cNvPr>
          <p:cNvGraphicFramePr/>
          <p:nvPr>
            <p:extLst>
              <p:ext uri="{D42A27DB-BD31-4B8C-83A1-F6EECF244321}">
                <p14:modId xmlns:p14="http://schemas.microsoft.com/office/powerpoint/2010/main" val="4153781343"/>
              </p:ext>
            </p:extLst>
          </p:nvPr>
        </p:nvGraphicFramePr>
        <p:xfrm>
          <a:off x="0" y="1055690"/>
          <a:ext cx="12070080" cy="5212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4618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cfcbe528a7_0_118"/>
          <p:cNvSpPr txBox="1">
            <a:spLocks noGrp="1"/>
          </p:cNvSpPr>
          <p:nvPr>
            <p:ph type="title"/>
          </p:nvPr>
        </p:nvSpPr>
        <p:spPr>
          <a:xfrm>
            <a:off x="285303" y="41553"/>
            <a:ext cx="11588041" cy="8256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CE Webinar Audience Poll Results: </a:t>
            </a:r>
            <a:br>
              <a:rPr lang="en-US" dirty="0"/>
            </a:br>
            <a:r>
              <a:rPr lang="en-US" dirty="0"/>
              <a:t>“Which of these is the leading challenge for your company today?”</a:t>
            </a:r>
            <a:endParaRPr dirty="0"/>
          </a:p>
        </p:txBody>
      </p:sp>
      <p:graphicFrame>
        <p:nvGraphicFramePr>
          <p:cNvPr id="2" name="Chart 1">
            <a:extLst>
              <a:ext uri="{FF2B5EF4-FFF2-40B4-BE49-F238E27FC236}">
                <a16:creationId xmlns:a16="http://schemas.microsoft.com/office/drawing/2014/main" id="{34353664-1A7F-1D41-A50D-276CEF3EEBAA}"/>
              </a:ext>
            </a:extLst>
          </p:cNvPr>
          <p:cNvGraphicFramePr/>
          <p:nvPr/>
        </p:nvGraphicFramePr>
        <p:xfrm>
          <a:off x="50799" y="964136"/>
          <a:ext cx="12070080" cy="5212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2558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8"/>
          <p:cNvSpPr txBox="1">
            <a:spLocks noGrp="1"/>
          </p:cNvSpPr>
          <p:nvPr>
            <p:ph type="title"/>
          </p:nvPr>
        </p:nvSpPr>
        <p:spPr>
          <a:xfrm>
            <a:off x="285304" y="41813"/>
            <a:ext cx="11906696" cy="82572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3300" dirty="0">
                <a:latin typeface="Arial"/>
                <a:ea typeface="Arial"/>
                <a:cs typeface="Arial"/>
                <a:sym typeface="Arial"/>
              </a:rPr>
              <a:t>Construction Employment Growth, 25 Largest Metros (NSA)</a:t>
            </a:r>
            <a:br>
              <a:rPr lang="en-US" dirty="0">
                <a:latin typeface="Arial"/>
                <a:ea typeface="Arial"/>
                <a:cs typeface="Arial"/>
                <a:sym typeface="Arial"/>
              </a:rPr>
            </a:br>
            <a:r>
              <a:rPr lang="en-US" sz="2900" b="0" dirty="0">
                <a:solidFill>
                  <a:schemeClr val="bg1"/>
                </a:solidFill>
                <a:latin typeface="Arial"/>
                <a:ea typeface="Arial"/>
                <a:cs typeface="Arial"/>
                <a:sym typeface="Arial"/>
              </a:rPr>
              <a:t>February 2020 v. October 2021 </a:t>
            </a:r>
            <a:r>
              <a:rPr lang="en-US" sz="2900" b="0" dirty="0">
                <a:latin typeface="Arial"/>
                <a:ea typeface="Arial"/>
                <a:cs typeface="Arial"/>
                <a:sym typeface="Arial"/>
              </a:rPr>
              <a:t>Percent Change</a:t>
            </a:r>
            <a:endParaRPr sz="2900" b="0" dirty="0">
              <a:solidFill>
                <a:srgbClr val="FF0000"/>
              </a:solidFill>
              <a:highlight>
                <a:srgbClr val="FFFF00"/>
              </a:highlight>
              <a:latin typeface="Arial"/>
              <a:ea typeface="Arial"/>
              <a:cs typeface="Arial"/>
              <a:sym typeface="Arial"/>
            </a:endParaRPr>
          </a:p>
        </p:txBody>
      </p:sp>
      <p:sp>
        <p:nvSpPr>
          <p:cNvPr id="237" name="Google Shape;237;p8"/>
          <p:cNvSpPr txBox="1">
            <a:spLocks noGrp="1"/>
          </p:cNvSpPr>
          <p:nvPr>
            <p:ph type="body" idx="1"/>
          </p:nvPr>
        </p:nvSpPr>
        <p:spPr>
          <a:xfrm>
            <a:off x="0" y="6520030"/>
            <a:ext cx="3516923" cy="35555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None/>
            </a:pPr>
            <a:r>
              <a:rPr lang="en-US"/>
              <a:t>Source: U.S. Bureau of Labor Statistics, Current Employment Statistics (CES) Survey</a:t>
            </a:r>
            <a:endParaRPr/>
          </a:p>
        </p:txBody>
      </p:sp>
      <p:graphicFrame>
        <p:nvGraphicFramePr>
          <p:cNvPr id="238" name="Google Shape;238;p8"/>
          <p:cNvGraphicFramePr/>
          <p:nvPr>
            <p:extLst>
              <p:ext uri="{D42A27DB-BD31-4B8C-83A1-F6EECF244321}">
                <p14:modId xmlns:p14="http://schemas.microsoft.com/office/powerpoint/2010/main" val="684841653"/>
              </p:ext>
            </p:extLst>
          </p:nvPr>
        </p:nvGraphicFramePr>
        <p:xfrm>
          <a:off x="73318" y="1034996"/>
          <a:ext cx="12045350" cy="5036280"/>
        </p:xfrm>
        <a:graphic>
          <a:graphicData uri="http://schemas.openxmlformats.org/drawingml/2006/table">
            <a:tbl>
              <a:tblPr>
                <a:noFill/>
                <a:tableStyleId>{1D8DC37B-681B-45C8-B381-BE644C18A9A0}</a:tableStyleId>
              </a:tblPr>
              <a:tblGrid>
                <a:gridCol w="548500">
                  <a:extLst>
                    <a:ext uri="{9D8B030D-6E8A-4147-A177-3AD203B41FA5}">
                      <a16:colId xmlns:a16="http://schemas.microsoft.com/office/drawing/2014/main" val="20000"/>
                    </a:ext>
                  </a:extLst>
                </a:gridCol>
                <a:gridCol w="4617725">
                  <a:extLst>
                    <a:ext uri="{9D8B030D-6E8A-4147-A177-3AD203B41FA5}">
                      <a16:colId xmlns:a16="http://schemas.microsoft.com/office/drawing/2014/main" val="20001"/>
                    </a:ext>
                  </a:extLst>
                </a:gridCol>
                <a:gridCol w="822950">
                  <a:extLst>
                    <a:ext uri="{9D8B030D-6E8A-4147-A177-3AD203B41FA5}">
                      <a16:colId xmlns:a16="http://schemas.microsoft.com/office/drawing/2014/main" val="20002"/>
                    </a:ext>
                  </a:extLst>
                </a:gridCol>
                <a:gridCol w="67000">
                  <a:extLst>
                    <a:ext uri="{9D8B030D-6E8A-4147-A177-3AD203B41FA5}">
                      <a16:colId xmlns:a16="http://schemas.microsoft.com/office/drawing/2014/main" val="20003"/>
                    </a:ext>
                  </a:extLst>
                </a:gridCol>
                <a:gridCol w="548500">
                  <a:extLst>
                    <a:ext uri="{9D8B030D-6E8A-4147-A177-3AD203B41FA5}">
                      <a16:colId xmlns:a16="http://schemas.microsoft.com/office/drawing/2014/main" val="20004"/>
                    </a:ext>
                  </a:extLst>
                </a:gridCol>
                <a:gridCol w="4617725">
                  <a:extLst>
                    <a:ext uri="{9D8B030D-6E8A-4147-A177-3AD203B41FA5}">
                      <a16:colId xmlns:a16="http://schemas.microsoft.com/office/drawing/2014/main" val="20005"/>
                    </a:ext>
                  </a:extLst>
                </a:gridCol>
                <a:gridCol w="822950">
                  <a:extLst>
                    <a:ext uri="{9D8B030D-6E8A-4147-A177-3AD203B41FA5}">
                      <a16:colId xmlns:a16="http://schemas.microsoft.com/office/drawing/2014/main" val="20006"/>
                    </a:ext>
                  </a:extLst>
                </a:gridCol>
              </a:tblGrid>
              <a:tr h="342475">
                <a:tc>
                  <a:txBody>
                    <a:bodyPr/>
                    <a:lstStyle/>
                    <a:p>
                      <a:pPr marL="0" marR="0" lvl="0" indent="0" algn="ctr" rtl="0">
                        <a:spcBef>
                          <a:spcPts val="0"/>
                        </a:spcBef>
                        <a:spcAft>
                          <a:spcPts val="0"/>
                        </a:spcAft>
                        <a:buNone/>
                      </a:pPr>
                      <a:r>
                        <a:rPr lang="en-US" sz="1600" b="0" i="0" u="none" strike="noStrike" cap="none">
                          <a:solidFill>
                            <a:srgbClr val="000000"/>
                          </a:solidFill>
                          <a:latin typeface="Verdana"/>
                          <a:ea typeface="Verdana"/>
                          <a:cs typeface="Verdana"/>
                          <a:sym typeface="Verdana"/>
                        </a:rPr>
                        <a:t>Rank</a:t>
                      </a:r>
                      <a:endParaRPr/>
                    </a:p>
                  </a:txBody>
                  <a:tcPr marL="12700" marR="12700" marT="12700"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Verdana"/>
                          <a:ea typeface="Verdana"/>
                          <a:cs typeface="Verdana"/>
                          <a:sym typeface="Verdana"/>
                        </a:rPr>
                        <a:t>MSA</a:t>
                      </a:r>
                      <a:endParaRPr/>
                    </a:p>
                  </a:txBody>
                  <a:tcPr marL="12700" marR="12700" marT="12700"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Verdana"/>
                          <a:ea typeface="Verdana"/>
                          <a:cs typeface="Verdana"/>
                          <a:sym typeface="Verdana"/>
                        </a:rPr>
                        <a:t>%</a:t>
                      </a:r>
                      <a:endParaRPr/>
                    </a:p>
                  </a:txBody>
                  <a:tcPr marL="12700" marR="12700" marT="12700"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Verdana"/>
                          <a:ea typeface="Verdana"/>
                          <a:cs typeface="Verdana"/>
                          <a:sym typeface="Verdana"/>
                        </a:rPr>
                        <a:t> </a:t>
                      </a:r>
                      <a:endParaRPr/>
                    </a:p>
                  </a:txBody>
                  <a:tcPr marL="12700" marR="12700" marT="12700"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Verdana"/>
                          <a:ea typeface="Verdana"/>
                          <a:cs typeface="Verdana"/>
                          <a:sym typeface="Verdana"/>
                        </a:rPr>
                        <a:t>Rank</a:t>
                      </a:r>
                      <a:endParaRPr/>
                    </a:p>
                  </a:txBody>
                  <a:tcPr marL="12700" marR="12700" marT="12700"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Verdana"/>
                          <a:ea typeface="Verdana"/>
                          <a:cs typeface="Verdana"/>
                          <a:sym typeface="Verdana"/>
                        </a:rPr>
                        <a:t>MSA</a:t>
                      </a:r>
                      <a:endParaRPr/>
                    </a:p>
                  </a:txBody>
                  <a:tcPr marL="12700" marR="12700" marT="12700"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Verdana"/>
                          <a:ea typeface="Verdana"/>
                          <a:cs typeface="Verdana"/>
                          <a:sym typeface="Verdana"/>
                        </a:rPr>
                        <a:t>%</a:t>
                      </a:r>
                      <a:endParaRPr/>
                    </a:p>
                  </a:txBody>
                  <a:tcPr marL="12700" marR="12700" marT="12700"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extLst>
                  <a:ext uri="{0D108BD9-81ED-4DB2-BD59-A6C34878D82A}">
                    <a16:rowId xmlns:a16="http://schemas.microsoft.com/office/drawing/2014/main" val="10000"/>
                  </a:ext>
                </a:extLst>
              </a:tr>
              <a:tr h="3518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a:t>
                      </a:r>
                    </a:p>
                  </a:txBody>
                  <a:tcPr marL="9525" marR="9525" marT="9525" marB="0" anchor="ctr">
                    <a:lnL w="12700" cap="flat" cmpd="sng">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Minneapolis-St. Paul-Bloomington, MN-WI </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21.5%</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14</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Orlando-Kissimmee-Sanford, FL </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1.7%</a:t>
                      </a:r>
                    </a:p>
                  </a:txBody>
                  <a:tcPr marL="9525" marR="9525" marT="9525" marB="0" anchor="ctr">
                    <a:lnL w="12700" cap="flat" cmpd="sng" algn="ctr">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extLst>
                  <a:ext uri="{0D108BD9-81ED-4DB2-BD59-A6C34878D82A}">
                    <a16:rowId xmlns:a16="http://schemas.microsoft.com/office/drawing/2014/main" val="1571641711"/>
                  </a:ext>
                </a:extLst>
              </a:tr>
              <a:tr h="3518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a:t>
                      </a:r>
                    </a:p>
                  </a:txBody>
                  <a:tcPr marL="9525" marR="9525" marT="9525" marB="0" anchor="ctr">
                    <a:lnL w="12700" cap="flat" cmpd="sng">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Detroit-Warren-Dearborn, MI </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16.4%</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15</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Phoenix-Mesa-Scottsdale, AZ </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1.1%</a:t>
                      </a:r>
                    </a:p>
                  </a:txBody>
                  <a:tcPr marL="9525" marR="9525" marT="9525" marB="0" anchor="ctr">
                    <a:lnL w="12700" cap="flat" cmpd="sng" algn="ctr">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lgn="ctr">
                      <a:solidFill>
                        <a:srgbClr val="7F7F7F"/>
                      </a:solidFill>
                      <a:prstDash val="solid"/>
                      <a:round/>
                      <a:headEnd type="none" w="sm" len="sm"/>
                      <a:tailEnd type="none" w="sm" len="sm"/>
                    </a:lnB>
                  </a:tcPr>
                </a:tc>
                <a:extLst>
                  <a:ext uri="{0D108BD9-81ED-4DB2-BD59-A6C34878D82A}">
                    <a16:rowId xmlns:a16="http://schemas.microsoft.com/office/drawing/2014/main" val="3533359096"/>
                  </a:ext>
                </a:extLst>
              </a:tr>
              <a:tr h="3518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3</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St. Louis, MO-IL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12.9%</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16</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Miami-Fort Lauderdale-West Palm Beach, FL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0.9%</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03"/>
                  </a:ext>
                </a:extLst>
              </a:tr>
              <a:tr h="3518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4</a:t>
                      </a:r>
                    </a:p>
                  </a:txBody>
                  <a:tcPr marL="9525" marR="9525" marT="9525" marB="0" anchor="ctr">
                    <a:lnL w="12700" cap="flat" cmpd="sng">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Chicago-Naperville-Elgin, IL-IN-WI </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12.3%</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rowSpan="2">
                  <a:txBody>
                    <a:bodyPr/>
                    <a:lstStyle/>
                    <a:p>
                      <a:pPr algn="ctr"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17 </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rowSpan="2">
                  <a:txBody>
                    <a:bodyPr/>
                    <a:lstStyle/>
                    <a:p>
                      <a:pPr algn="l"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Washington-Arlington-Alexandria, </a:t>
                      </a:r>
                    </a:p>
                    <a:p>
                      <a:pPr algn="l"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DC-VA-MD-WV </a:t>
                      </a:r>
                    </a:p>
                  </a:txBody>
                  <a:tcPr marL="9525" marR="9525" marT="9525" marB="0" anchor="ctr">
                    <a:lnL w="12700" cap="flat" cmpd="sng" algn="ctr">
                      <a:solidFill>
                        <a:srgbClr val="7F7F7F"/>
                      </a:solidFill>
                      <a:prstDash val="solid"/>
                      <a:round/>
                      <a:headEnd type="none" w="sm" len="sm"/>
                      <a:tailEnd type="none" w="sm" len="sm"/>
                    </a:lnL>
                    <a:lnR w="12700" cap="flat" cmpd="sng" algn="ctr">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rowSpan="2">
                  <a:txBody>
                    <a:bodyPr/>
                    <a:lstStyle/>
                    <a:p>
                      <a:pPr algn="ctr"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0.7%</a:t>
                      </a:r>
                    </a:p>
                  </a:txBody>
                  <a:tcPr marL="9525" marR="9525" marT="9525" marB="0" anchor="ctr">
                    <a:lnL w="12700" cap="flat" cmpd="sng" algn="ctr">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lgn="ctr">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04"/>
                  </a:ext>
                </a:extLst>
              </a:tr>
              <a:tr h="3518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5</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Boston-Cambridge-Nashua, MA-NH</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11.6%</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vMerge="1">
                  <a:txBody>
                    <a:bodyPr/>
                    <a:lstStyle/>
                    <a:p>
                      <a:pPr algn="ctr"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vMerge="1">
                  <a:txBody>
                    <a:bodyPr/>
                    <a:lstStyle/>
                    <a:p>
                      <a:pPr algn="l"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vMerge="1">
                  <a:txBody>
                    <a:bodyPr/>
                    <a:lstStyle/>
                    <a:p>
                      <a:pPr algn="ctr"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05"/>
                  </a:ext>
                </a:extLst>
              </a:tr>
              <a:tr h="3518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6</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Philadelphia-Camden-Wilmington, PA-NJ-DE-MD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7.1%</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18</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Atlanta-Sandy Springs-Roswell, GA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0.1%</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06"/>
                  </a:ext>
                </a:extLst>
              </a:tr>
              <a:tr h="3481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7</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Portland-Vancouver-Hillsboro, OR-WA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7.0%</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19</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Baltimore-Columbia-Towson, MD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-1.0%</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07"/>
                  </a:ext>
                </a:extLst>
              </a:tr>
              <a:tr h="3481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7</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San Diego-Carlsbad, CA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7.0%</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20</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San Antonio-New Braunfels, TX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-1.9%</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08"/>
                  </a:ext>
                </a:extLst>
              </a:tr>
              <a:tr h="3481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9</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Seattle-Tacoma-Bellevue, WA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5.3%</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21</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Los Angeles-Long Beach-Anaheim, CA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-2.7%</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09"/>
                  </a:ext>
                </a:extLst>
              </a:tr>
              <a:tr h="3481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10</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Charlotte-Concord-Gastonia, NC-SC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3.6%</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22</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San Francisco-Oakland-Hayward, CA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-2.8%</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10"/>
                  </a:ext>
                </a:extLst>
              </a:tr>
              <a:tr h="3481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11</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Denver-Aurora-Lakewood, CO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2.7%</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23</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Dallas-Fort Worth-Arlington, TX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-3.2%</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11"/>
                  </a:ext>
                </a:extLst>
              </a:tr>
              <a:tr h="3481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12</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Tampa-St. Petersburg-Clearwater, FL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2.2%</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24</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New York-Newark-Jersey City, NY-NJ-PA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-5.4%</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12"/>
                  </a:ext>
                </a:extLst>
              </a:tr>
              <a:tr h="348175">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13</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Riverside-San Bernardino-Ontario, CA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2.1%</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fontAlgn="ctr"/>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algn="ctr"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25</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l" rtl="0" fontAlgn="b"/>
                      <a:r>
                        <a:rPr lang="en-US"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Houston-The Woodlands-Sugar Land, TX </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tc>
                  <a:txBody>
                    <a:bodyPr/>
                    <a:lstStyle/>
                    <a:p>
                      <a:pPr algn="ctr" rtl="0" fontAlgn="b"/>
                      <a:r>
                        <a:rPr lang="en-US"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-12.9%</a:t>
                      </a:r>
                    </a:p>
                  </a:txBody>
                  <a:tcPr marL="9525" marR="9525" marT="9525" marB="0"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lnT w="12700" cap="flat" cmpd="sng">
                      <a:solidFill>
                        <a:srgbClr val="7F7F7F"/>
                      </a:solidFill>
                      <a:prstDash val="solid"/>
                      <a:round/>
                      <a:headEnd type="none" w="sm" len="sm"/>
                      <a:tailEnd type="none" w="sm" len="sm"/>
                    </a:lnT>
                    <a:lnB w="12700" cap="flat" cmpd="sng">
                      <a:solidFill>
                        <a:srgbClr val="7F7F7F"/>
                      </a:solidFill>
                      <a:prstDash val="solid"/>
                      <a:round/>
                      <a:headEnd type="none" w="sm" len="sm"/>
                      <a:tailEnd type="none" w="sm" len="sm"/>
                    </a:lnB>
                  </a:tcPr>
                </a:tc>
                <a:extLst>
                  <a:ext uri="{0D108BD9-81ED-4DB2-BD59-A6C34878D82A}">
                    <a16:rowId xmlns:a16="http://schemas.microsoft.com/office/drawing/2014/main" val="10013"/>
                  </a:ext>
                </a:extLst>
              </a:tr>
            </a:tbl>
          </a:graphicData>
        </a:graphic>
      </p:graphicFrame>
      <p:sp>
        <p:nvSpPr>
          <p:cNvPr id="239" name="Google Shape;239;p8"/>
          <p:cNvSpPr txBox="1"/>
          <p:nvPr/>
        </p:nvSpPr>
        <p:spPr>
          <a:xfrm>
            <a:off x="2617201" y="6118573"/>
            <a:ext cx="6957597" cy="707886"/>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2000"/>
              <a:buFont typeface="Nunito Sans"/>
              <a:buNone/>
            </a:pPr>
            <a:r>
              <a:rPr lang="en-US" sz="2000" b="1" i="1" u="none" strike="noStrike" cap="none" dirty="0">
                <a:solidFill>
                  <a:schemeClr val="tx1"/>
                </a:solidFill>
                <a:latin typeface="Nunito Sans"/>
                <a:ea typeface="Nunito Sans"/>
                <a:cs typeface="Nunito Sans"/>
                <a:sym typeface="Nunito Sans"/>
              </a:rPr>
              <a:t>U.S. Percent Change</a:t>
            </a:r>
            <a:endParaRPr dirty="0">
              <a:solidFill>
                <a:schemeClr val="tx1"/>
              </a:solidFill>
            </a:endParaRPr>
          </a:p>
          <a:p>
            <a:pPr marL="0" marR="0" lvl="0" indent="0" algn="ctr" rtl="0">
              <a:lnSpc>
                <a:spcPct val="100000"/>
              </a:lnSpc>
              <a:spcBef>
                <a:spcPts val="0"/>
              </a:spcBef>
              <a:spcAft>
                <a:spcPts val="0"/>
              </a:spcAft>
              <a:buClr>
                <a:schemeClr val="dk1"/>
              </a:buClr>
              <a:buSzPts val="2000"/>
              <a:buFont typeface="Nunito Sans"/>
              <a:buNone/>
            </a:pPr>
            <a:r>
              <a:rPr lang="en-US" sz="2000" b="1" i="1" u="none" strike="noStrike" cap="none" dirty="0">
                <a:solidFill>
                  <a:schemeClr val="tx1"/>
                </a:solidFill>
                <a:latin typeface="Nunito Sans"/>
                <a:ea typeface="Nunito Sans"/>
                <a:cs typeface="Nunito Sans"/>
                <a:sym typeface="Nunito Sans"/>
              </a:rPr>
              <a:t>2/2020 v. </a:t>
            </a:r>
            <a:r>
              <a:rPr lang="en-US" sz="2000" b="1" i="1" dirty="0">
                <a:solidFill>
                  <a:schemeClr val="tx1"/>
                </a:solidFill>
                <a:latin typeface="Nunito Sans"/>
                <a:ea typeface="Nunito Sans"/>
                <a:cs typeface="Nunito Sans"/>
                <a:sym typeface="Nunito Sans"/>
              </a:rPr>
              <a:t>10</a:t>
            </a:r>
            <a:r>
              <a:rPr lang="en-US" sz="2000" b="1" i="1" u="none" strike="noStrike" cap="none" dirty="0">
                <a:solidFill>
                  <a:schemeClr val="tx1"/>
                </a:solidFill>
                <a:latin typeface="Nunito Sans"/>
                <a:ea typeface="Nunito Sans"/>
                <a:cs typeface="Nunito Sans"/>
                <a:sym typeface="Nunito Sans"/>
              </a:rPr>
              <a:t>/2021: -</a:t>
            </a:r>
            <a:r>
              <a:rPr lang="en-US" sz="2000" b="1" i="1" dirty="0">
                <a:solidFill>
                  <a:schemeClr val="tx1"/>
                </a:solidFill>
                <a:latin typeface="Nunito Sans"/>
                <a:ea typeface="Nunito Sans"/>
                <a:cs typeface="Nunito Sans"/>
                <a:sym typeface="Nunito Sans"/>
              </a:rPr>
              <a:t>1.9</a:t>
            </a:r>
            <a:r>
              <a:rPr lang="en-US" sz="2000" b="1" i="1" u="none" strike="noStrike" cap="none" dirty="0">
                <a:solidFill>
                  <a:schemeClr val="tx1"/>
                </a:solidFill>
                <a:latin typeface="Nunito Sans"/>
                <a:ea typeface="Nunito Sans"/>
                <a:cs typeface="Nunito Sans"/>
                <a:sym typeface="Nunito Sans"/>
              </a:rPr>
              <a:t>%</a:t>
            </a:r>
            <a:endParaRPr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5"/>
          <p:cNvSpPr txBox="1">
            <a:spLocks noGrp="1"/>
          </p:cNvSpPr>
          <p:nvPr>
            <p:ph type="title"/>
          </p:nvPr>
        </p:nvSpPr>
        <p:spPr>
          <a:xfrm>
            <a:off x="285303" y="63587"/>
            <a:ext cx="11514347" cy="82572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3600" dirty="0">
                <a:latin typeface="Arial"/>
                <a:ea typeface="Arial"/>
                <a:cs typeface="Arial"/>
                <a:sym typeface="Arial"/>
              </a:rPr>
              <a:t>Net Change in U.S. Jobs</a:t>
            </a:r>
            <a:br>
              <a:rPr lang="en-US" sz="3200" dirty="0">
                <a:latin typeface="Arial"/>
                <a:ea typeface="Arial"/>
                <a:cs typeface="Arial"/>
                <a:sym typeface="Arial"/>
              </a:rPr>
            </a:br>
            <a:r>
              <a:rPr lang="en-US" sz="2900" b="0" dirty="0">
                <a:latin typeface="Arial"/>
                <a:ea typeface="Arial"/>
                <a:cs typeface="Arial"/>
                <a:sym typeface="Arial"/>
              </a:rPr>
              <a:t>February 2020 – </a:t>
            </a:r>
            <a:r>
              <a:rPr lang="en-US" sz="2900" b="0" dirty="0"/>
              <a:t>November</a:t>
            </a:r>
            <a:r>
              <a:rPr lang="en-US" sz="2900" b="0" dirty="0">
                <a:latin typeface="Arial"/>
                <a:ea typeface="Arial"/>
                <a:cs typeface="Arial"/>
                <a:sym typeface="Arial"/>
              </a:rPr>
              <a:t> 2021</a:t>
            </a:r>
            <a:endParaRPr dirty="0"/>
          </a:p>
        </p:txBody>
      </p:sp>
      <p:sp>
        <p:nvSpPr>
          <p:cNvPr id="212" name="Google Shape;212;p5"/>
          <p:cNvSpPr txBox="1">
            <a:spLocks noGrp="1"/>
          </p:cNvSpPr>
          <p:nvPr>
            <p:ph type="body" idx="1"/>
          </p:nvPr>
        </p:nvSpPr>
        <p:spPr>
          <a:xfrm>
            <a:off x="0" y="6637867"/>
            <a:ext cx="5238750" cy="228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None/>
            </a:pPr>
            <a:r>
              <a:rPr lang="en-US"/>
              <a:t>Source: U.S. Bureau of Labor Statistics</a:t>
            </a:r>
            <a:endParaRPr/>
          </a:p>
        </p:txBody>
      </p:sp>
      <p:graphicFrame>
        <p:nvGraphicFramePr>
          <p:cNvPr id="213" name="Google Shape;213;p5"/>
          <p:cNvGraphicFramePr/>
          <p:nvPr>
            <p:extLst>
              <p:ext uri="{D42A27DB-BD31-4B8C-83A1-F6EECF244321}">
                <p14:modId xmlns:p14="http://schemas.microsoft.com/office/powerpoint/2010/main" val="1126511815"/>
              </p:ext>
            </p:extLst>
          </p:nvPr>
        </p:nvGraphicFramePr>
        <p:xfrm>
          <a:off x="60960" y="1054254"/>
          <a:ext cx="12070079" cy="521208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3">
            <a:extLst>
              <a:ext uri="{FF2B5EF4-FFF2-40B4-BE49-F238E27FC236}">
                <a16:creationId xmlns:a16="http://schemas.microsoft.com/office/drawing/2014/main" id="{21D21F1F-6F47-E24C-B116-71E5B729DFA2}"/>
              </a:ext>
            </a:extLst>
          </p:cNvPr>
          <p:cNvGraphicFramePr>
            <a:graphicFrameLocks/>
          </p:cNvGraphicFramePr>
          <p:nvPr/>
        </p:nvGraphicFramePr>
        <p:xfrm>
          <a:off x="55879" y="1106312"/>
          <a:ext cx="12070080" cy="521208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79B0C5E-D79A-4E40-8E29-0E769073E0C1}"/>
              </a:ext>
            </a:extLst>
          </p:cNvPr>
          <p:cNvSpPr>
            <a:spLocks noGrp="1"/>
          </p:cNvSpPr>
          <p:nvPr>
            <p:ph type="title"/>
          </p:nvPr>
        </p:nvSpPr>
        <p:spPr>
          <a:xfrm>
            <a:off x="285304" y="60599"/>
            <a:ext cx="10515600" cy="825722"/>
          </a:xfrm>
        </p:spPr>
        <p:txBody>
          <a:bodyPr>
            <a:normAutofit fontScale="90000"/>
          </a:bodyPr>
          <a:lstStyle/>
          <a:p>
            <a:r>
              <a:rPr lang="en-US" sz="3300" dirty="0">
                <a:latin typeface="Arial" panose="020B0604020202020204" pitchFamily="34" charset="0"/>
                <a:cs typeface="Arial" panose="020B0604020202020204" pitchFamily="34" charset="0"/>
              </a:rPr>
              <a:t>U.S. Nonfarm Employment by Industry Sector</a:t>
            </a:r>
            <a:br>
              <a:rPr lang="en-US" sz="3600" dirty="0">
                <a:latin typeface="Arial" panose="020B0604020202020204" pitchFamily="34" charset="0"/>
                <a:cs typeface="Arial" panose="020B0604020202020204" pitchFamily="34" charset="0"/>
              </a:rPr>
            </a:br>
            <a:r>
              <a:rPr lang="en-US" sz="2900" b="0" dirty="0">
                <a:latin typeface="Arial" panose="020B0604020202020204" pitchFamily="34" charset="0"/>
                <a:cs typeface="Arial" panose="020B0604020202020204" pitchFamily="34" charset="0"/>
              </a:rPr>
              <a:t>February 2020 v. November 2021</a:t>
            </a:r>
          </a:p>
        </p:txBody>
      </p:sp>
      <p:sp>
        <p:nvSpPr>
          <p:cNvPr id="3" name="Text Placeholder 2">
            <a:extLst>
              <a:ext uri="{FF2B5EF4-FFF2-40B4-BE49-F238E27FC236}">
                <a16:creationId xmlns:a16="http://schemas.microsoft.com/office/drawing/2014/main" id="{6C9FF466-EF42-8F49-9EBD-605F30A91B6D}"/>
              </a:ext>
            </a:extLst>
          </p:cNvPr>
          <p:cNvSpPr>
            <a:spLocks noGrp="1"/>
          </p:cNvSpPr>
          <p:nvPr>
            <p:ph type="body" sz="quarter" idx="10"/>
          </p:nvPr>
        </p:nvSpPr>
        <p:spPr/>
        <p:txBody>
          <a:bodyPr/>
          <a:lstStyle/>
          <a:p>
            <a:r>
              <a:rPr lang="en-US" dirty="0"/>
              <a:t>Source: U.S. Bureau of Labor Statistics</a:t>
            </a:r>
          </a:p>
        </p:txBody>
      </p:sp>
      <p:sp>
        <p:nvSpPr>
          <p:cNvPr id="5" name="TextBox 4">
            <a:extLst>
              <a:ext uri="{FF2B5EF4-FFF2-40B4-BE49-F238E27FC236}">
                <a16:creationId xmlns:a16="http://schemas.microsoft.com/office/drawing/2014/main" id="{A5752D1D-99A7-C544-A1FE-20F5891EE53B}"/>
              </a:ext>
            </a:extLst>
          </p:cNvPr>
          <p:cNvSpPr txBox="1"/>
          <p:nvPr/>
        </p:nvSpPr>
        <p:spPr>
          <a:xfrm>
            <a:off x="6266502" y="5072366"/>
            <a:ext cx="393469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nstantia" panose="02030602050306030303" pitchFamily="18" charset="0"/>
                <a:ea typeface="+mn-ea"/>
                <a:cs typeface="Arial" pitchFamily="34" charset="0"/>
              </a:rPr>
              <a:t>All told </a:t>
            </a:r>
            <a:r>
              <a:rPr kumimoji="0" lang="en-US" sz="2000" b="1" i="0" u="sng" strike="noStrike" kern="1200" cap="none" spc="0" normalizeH="0" baseline="0" noProof="0" dirty="0">
                <a:ln>
                  <a:noFill/>
                </a:ln>
                <a:solidFill>
                  <a:prstClr val="black"/>
                </a:solidFill>
                <a:effectLst/>
                <a:uLnTx/>
                <a:uFillTx/>
                <a:latin typeface="Constantia" panose="02030602050306030303" pitchFamily="18" charset="0"/>
                <a:ea typeface="+mn-ea"/>
                <a:cs typeface="Arial" pitchFamily="34" charset="0"/>
              </a:rPr>
              <a:t>3.9 million</a:t>
            </a:r>
            <a:r>
              <a:rPr kumimoji="0" lang="en-US" sz="2000" b="1" i="0" u="none" strike="noStrike" kern="1200" cap="none" spc="0" normalizeH="0" baseline="0" noProof="0" dirty="0">
                <a:ln>
                  <a:noFill/>
                </a:ln>
                <a:solidFill>
                  <a:prstClr val="black"/>
                </a:solidFill>
                <a:effectLst/>
                <a:uLnTx/>
                <a:uFillTx/>
                <a:latin typeface="Constantia" panose="02030602050306030303" pitchFamily="18" charset="0"/>
                <a:ea typeface="+mn-ea"/>
                <a:cs typeface="Arial" pitchFamily="34" charset="0"/>
              </a:rPr>
              <a:t> jobs lost</a:t>
            </a:r>
          </a:p>
        </p:txBody>
      </p:sp>
    </p:spTree>
    <p:extLst>
      <p:ext uri="{BB962C8B-B14F-4D97-AF65-F5344CB8AC3E}">
        <p14:creationId xmlns:p14="http://schemas.microsoft.com/office/powerpoint/2010/main" val="3233618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8D4766F-70DE-004D-B491-4C834AF16B3D}"/>
              </a:ext>
            </a:extLst>
          </p:cNvPr>
          <p:cNvSpPr>
            <a:spLocks noGrp="1"/>
          </p:cNvSpPr>
          <p:nvPr>
            <p:ph type="body" sz="quarter" idx="10"/>
          </p:nvPr>
        </p:nvSpPr>
        <p:spPr>
          <a:xfrm>
            <a:off x="0" y="6637867"/>
            <a:ext cx="5372100" cy="220133"/>
          </a:xfrm>
        </p:spPr>
        <p:txBody>
          <a:bodyPr/>
          <a:lstStyle/>
          <a:p>
            <a:r>
              <a:rPr lang="en-US" dirty="0"/>
              <a:t>Source: U.S. Bureau of Economic Analysis     *2</a:t>
            </a:r>
            <a:r>
              <a:rPr lang="en-US" baseline="30000" dirty="0"/>
              <a:t>nd</a:t>
            </a:r>
            <a:r>
              <a:rPr lang="en-US" dirty="0"/>
              <a:t> Estimate</a:t>
            </a:r>
          </a:p>
        </p:txBody>
      </p:sp>
      <p:graphicFrame>
        <p:nvGraphicFramePr>
          <p:cNvPr id="5" name="Chart Placeholder 8">
            <a:extLst>
              <a:ext uri="{FF2B5EF4-FFF2-40B4-BE49-F238E27FC236}">
                <a16:creationId xmlns:a16="http://schemas.microsoft.com/office/drawing/2014/main" id="{1AAC73E9-CE5D-424D-BC99-36EA1D540099}"/>
              </a:ext>
            </a:extLst>
          </p:cNvPr>
          <p:cNvGraphicFramePr>
            <a:graphicFrameLocks/>
          </p:cNvGraphicFramePr>
          <p:nvPr>
            <p:extLst>
              <p:ext uri="{D42A27DB-BD31-4B8C-83A1-F6EECF244321}">
                <p14:modId xmlns:p14="http://schemas.microsoft.com/office/powerpoint/2010/main" val="3325279581"/>
              </p:ext>
            </p:extLst>
          </p:nvPr>
        </p:nvGraphicFramePr>
        <p:xfrm>
          <a:off x="60960" y="963938"/>
          <a:ext cx="12070080" cy="5212080"/>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a:extLst>
              <a:ext uri="{FF2B5EF4-FFF2-40B4-BE49-F238E27FC236}">
                <a16:creationId xmlns:a16="http://schemas.microsoft.com/office/drawing/2014/main" id="{0DBDF1C0-223E-464A-9C47-27ACAFE10641}"/>
              </a:ext>
            </a:extLst>
          </p:cNvPr>
          <p:cNvSpPr>
            <a:spLocks noGrp="1"/>
          </p:cNvSpPr>
          <p:nvPr>
            <p:ph type="title"/>
          </p:nvPr>
        </p:nvSpPr>
        <p:spPr>
          <a:xfrm>
            <a:off x="285304" y="41553"/>
            <a:ext cx="10515600" cy="825722"/>
          </a:xfrm>
        </p:spPr>
        <p:txBody>
          <a:bodyPr>
            <a:normAutofit/>
          </a:bodyPr>
          <a:lstStyle/>
          <a:p>
            <a:r>
              <a:rPr lang="en-US" sz="3200" dirty="0"/>
              <a:t>Gross Domestic Product,1990Q3 – 2021Q3*</a:t>
            </a:r>
            <a:endParaRPr lang="en-US" sz="3200" dirty="0">
              <a:solidFill>
                <a:srgbClr val="FF0000"/>
              </a:solidFill>
            </a:endParaRPr>
          </a:p>
        </p:txBody>
      </p:sp>
    </p:spTree>
    <p:extLst>
      <p:ext uri="{BB962C8B-B14F-4D97-AF65-F5344CB8AC3E}">
        <p14:creationId xmlns:p14="http://schemas.microsoft.com/office/powerpoint/2010/main" val="2155656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7F4FF-ED55-A74A-9502-85B0F4B6530F}"/>
              </a:ext>
            </a:extLst>
          </p:cNvPr>
          <p:cNvSpPr>
            <a:spLocks noGrp="1"/>
          </p:cNvSpPr>
          <p:nvPr>
            <p:ph type="title"/>
          </p:nvPr>
        </p:nvSpPr>
        <p:spPr>
          <a:xfrm>
            <a:off x="285304" y="57882"/>
            <a:ext cx="10515600" cy="825722"/>
          </a:xfrm>
        </p:spPr>
        <p:txBody>
          <a:bodyPr>
            <a:normAutofit fontScale="90000"/>
          </a:bodyPr>
          <a:lstStyle/>
          <a:p>
            <a:r>
              <a:rPr lang="en-US" sz="3300" dirty="0"/>
              <a:t>U.S. Consumer Price Index, 12-Month % Change</a:t>
            </a:r>
            <a:br>
              <a:rPr lang="en-US" dirty="0"/>
            </a:br>
            <a:r>
              <a:rPr lang="en-US" sz="2900" b="0" dirty="0"/>
              <a:t>October 2000 – October 2021</a:t>
            </a:r>
            <a:endParaRPr lang="en-US" sz="2900" dirty="0"/>
          </a:p>
        </p:txBody>
      </p:sp>
      <p:sp>
        <p:nvSpPr>
          <p:cNvPr id="3" name="Text Placeholder 2">
            <a:extLst>
              <a:ext uri="{FF2B5EF4-FFF2-40B4-BE49-F238E27FC236}">
                <a16:creationId xmlns:a16="http://schemas.microsoft.com/office/drawing/2014/main" id="{808DC94C-2837-F04E-802A-4AE2E7498753}"/>
              </a:ext>
            </a:extLst>
          </p:cNvPr>
          <p:cNvSpPr>
            <a:spLocks noGrp="1"/>
          </p:cNvSpPr>
          <p:nvPr>
            <p:ph type="body" sz="quarter" idx="10"/>
          </p:nvPr>
        </p:nvSpPr>
        <p:spPr/>
        <p:txBody>
          <a:bodyPr/>
          <a:lstStyle/>
          <a:p>
            <a:r>
              <a:rPr lang="en-US" dirty="0">
                <a:latin typeface="Arial" panose="020B0604020202020204" pitchFamily="34" charset="0"/>
              </a:rPr>
              <a:t>Source: U.S. Bureau of Labor Statistics</a:t>
            </a:r>
          </a:p>
        </p:txBody>
      </p:sp>
      <p:graphicFrame>
        <p:nvGraphicFramePr>
          <p:cNvPr id="4" name="Chart 3">
            <a:extLst>
              <a:ext uri="{FF2B5EF4-FFF2-40B4-BE49-F238E27FC236}">
                <a16:creationId xmlns:a16="http://schemas.microsoft.com/office/drawing/2014/main" id="{05DD7011-C09F-8440-A9DE-D68976818B5E}"/>
              </a:ext>
            </a:extLst>
          </p:cNvPr>
          <p:cNvGraphicFramePr/>
          <p:nvPr>
            <p:extLst>
              <p:ext uri="{D42A27DB-BD31-4B8C-83A1-F6EECF244321}">
                <p14:modId xmlns:p14="http://schemas.microsoft.com/office/powerpoint/2010/main" val="1763502059"/>
              </p:ext>
            </p:extLst>
          </p:nvPr>
        </p:nvGraphicFramePr>
        <p:xfrm>
          <a:off x="58058" y="1000805"/>
          <a:ext cx="12070080" cy="53035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9953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1BF8D-841F-A542-8595-31E22E3E0360}"/>
              </a:ext>
            </a:extLst>
          </p:cNvPr>
          <p:cNvSpPr>
            <a:spLocks noGrp="1"/>
          </p:cNvSpPr>
          <p:nvPr>
            <p:ph type="title"/>
          </p:nvPr>
        </p:nvSpPr>
        <p:spPr>
          <a:xfrm>
            <a:off x="285304" y="57882"/>
            <a:ext cx="10515600" cy="825722"/>
          </a:xfrm>
        </p:spPr>
        <p:txBody>
          <a:bodyPr>
            <a:normAutofit fontScale="90000"/>
          </a:bodyPr>
          <a:lstStyle/>
          <a:p>
            <a:r>
              <a:rPr lang="en-US" sz="3300" dirty="0"/>
              <a:t>U.S. Consumer Price Index, Select Categories</a:t>
            </a:r>
            <a:br>
              <a:rPr lang="en-US" dirty="0"/>
            </a:br>
            <a:r>
              <a:rPr lang="en-US" sz="2900" b="0" dirty="0">
                <a:latin typeface="Arial" panose="020B0604020202020204" pitchFamily="34" charset="0"/>
                <a:cs typeface="Arial" panose="020B0604020202020204" pitchFamily="34" charset="0"/>
              </a:rPr>
              <a:t>12-Month % Change as of October 2021</a:t>
            </a:r>
            <a:endParaRPr lang="en-US" sz="2900" dirty="0">
              <a:solidFill>
                <a:srgbClr val="FF0000"/>
              </a:solidFill>
            </a:endParaRPr>
          </a:p>
        </p:txBody>
      </p:sp>
      <p:sp>
        <p:nvSpPr>
          <p:cNvPr id="3" name="Text Placeholder 2">
            <a:extLst>
              <a:ext uri="{FF2B5EF4-FFF2-40B4-BE49-F238E27FC236}">
                <a16:creationId xmlns:a16="http://schemas.microsoft.com/office/drawing/2014/main" id="{9ADCE70A-E502-AA45-B219-292E37A620E0}"/>
              </a:ext>
            </a:extLst>
          </p:cNvPr>
          <p:cNvSpPr>
            <a:spLocks noGrp="1"/>
          </p:cNvSpPr>
          <p:nvPr>
            <p:ph type="body" sz="quarter" idx="10"/>
          </p:nvPr>
        </p:nvSpPr>
        <p:spPr/>
        <p:txBody>
          <a:bodyPr/>
          <a:lstStyle/>
          <a:p>
            <a:r>
              <a:rPr lang="en-US" dirty="0">
                <a:latin typeface="Arial" panose="020B0604020202020204" pitchFamily="34" charset="0"/>
              </a:rPr>
              <a:t>Source: U.S. Bureau of Labor Statistics</a:t>
            </a:r>
          </a:p>
        </p:txBody>
      </p:sp>
      <p:graphicFrame>
        <p:nvGraphicFramePr>
          <p:cNvPr id="6" name="Table 5">
            <a:extLst>
              <a:ext uri="{FF2B5EF4-FFF2-40B4-BE49-F238E27FC236}">
                <a16:creationId xmlns:a16="http://schemas.microsoft.com/office/drawing/2014/main" id="{0CCD558B-CDAE-F441-8F5E-F5E9386BF37E}"/>
              </a:ext>
            </a:extLst>
          </p:cNvPr>
          <p:cNvGraphicFramePr>
            <a:graphicFrameLocks noGrp="1"/>
          </p:cNvGraphicFramePr>
          <p:nvPr>
            <p:extLst>
              <p:ext uri="{D42A27DB-BD31-4B8C-83A1-F6EECF244321}">
                <p14:modId xmlns:p14="http://schemas.microsoft.com/office/powerpoint/2010/main" val="515402229"/>
              </p:ext>
            </p:extLst>
          </p:nvPr>
        </p:nvGraphicFramePr>
        <p:xfrm>
          <a:off x="1011381" y="980494"/>
          <a:ext cx="10169237" cy="5181378"/>
        </p:xfrm>
        <a:graphic>
          <a:graphicData uri="http://schemas.openxmlformats.org/drawingml/2006/table">
            <a:tbl>
              <a:tblPr>
                <a:tableStyleId>{5C22544A-7EE6-4342-B048-85BDC9FD1C3A}</a:tableStyleId>
              </a:tblPr>
              <a:tblGrid>
                <a:gridCol w="7040242">
                  <a:extLst>
                    <a:ext uri="{9D8B030D-6E8A-4147-A177-3AD203B41FA5}">
                      <a16:colId xmlns:a16="http://schemas.microsoft.com/office/drawing/2014/main" val="3092761622"/>
                    </a:ext>
                  </a:extLst>
                </a:gridCol>
                <a:gridCol w="3128995">
                  <a:extLst>
                    <a:ext uri="{9D8B030D-6E8A-4147-A177-3AD203B41FA5}">
                      <a16:colId xmlns:a16="http://schemas.microsoft.com/office/drawing/2014/main" val="2834996693"/>
                    </a:ext>
                  </a:extLst>
                </a:gridCol>
              </a:tblGrid>
              <a:tr h="326381">
                <a:tc>
                  <a:txBody>
                    <a:bodyPr/>
                    <a:lstStyle/>
                    <a:p>
                      <a:pPr algn="ctr" fontAlgn="b"/>
                      <a:r>
                        <a:rPr lang="en-US" sz="2200" b="1" u="none" strike="noStrike" dirty="0">
                          <a:solidFill>
                            <a:schemeClr val="bg1"/>
                          </a:solidFill>
                          <a:effectLst/>
                          <a:latin typeface="Constantia" panose="02030602050306030303" pitchFamily="18" charset="0"/>
                        </a:rPr>
                        <a:t>CPI Category</a:t>
                      </a:r>
                      <a:endParaRPr lang="en-US" sz="2200" b="1" i="0" u="none" strike="noStrike" dirty="0">
                        <a:solidFill>
                          <a:schemeClr val="bg1"/>
                        </a:solidFill>
                        <a:effectLst/>
                        <a:latin typeface="Constantia" panose="02030602050306030303" pitchFamily="18" charset="0"/>
                      </a:endParaRPr>
                    </a:p>
                  </a:txBody>
                  <a:tcPr marL="9303" marR="9303" marT="9303"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solidFill>
                      <a:srgbClr val="002060"/>
                    </a:solidFill>
                  </a:tcPr>
                </a:tc>
                <a:tc>
                  <a:txBody>
                    <a:bodyPr/>
                    <a:lstStyle/>
                    <a:p>
                      <a:pPr algn="ctr" fontAlgn="b"/>
                      <a:r>
                        <a:rPr lang="en-US" sz="2200" b="1" u="none" strike="noStrike" dirty="0">
                          <a:solidFill>
                            <a:schemeClr val="bg1"/>
                          </a:solidFill>
                          <a:effectLst/>
                          <a:latin typeface="Constantia" panose="02030602050306030303" pitchFamily="18" charset="0"/>
                        </a:rPr>
                        <a:t>YOY % Change</a:t>
                      </a:r>
                    </a:p>
                  </a:txBody>
                  <a:tcPr marL="9303" marR="9303" marT="9303"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solidFill>
                      <a:srgbClr val="002060"/>
                    </a:solidFill>
                  </a:tcPr>
                </a:tc>
                <a:extLst>
                  <a:ext uri="{0D108BD9-81ED-4DB2-BD59-A6C34878D82A}">
                    <a16:rowId xmlns:a16="http://schemas.microsoft.com/office/drawing/2014/main" val="1946985509"/>
                  </a:ext>
                </a:extLst>
              </a:tr>
              <a:tr h="326592">
                <a:tc>
                  <a:txBody>
                    <a:bodyPr/>
                    <a:lstStyle/>
                    <a:p>
                      <a:pPr algn="l" fontAlgn="b"/>
                      <a:r>
                        <a:rPr lang="en-US" sz="2200" b="1" i="0" u="none" strike="noStrike" dirty="0">
                          <a:solidFill>
                            <a:srgbClr val="000000"/>
                          </a:solidFill>
                          <a:effectLst/>
                          <a:latin typeface="Constantia" panose="02030602050306030303" pitchFamily="18" charset="0"/>
                        </a:rPr>
                        <a:t>Food</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solidFill>
                      <a:srgbClr val="E4F1FF"/>
                    </a:solidFill>
                  </a:tcPr>
                </a:tc>
                <a:tc>
                  <a:txBody>
                    <a:bodyPr/>
                    <a:lstStyle/>
                    <a:p>
                      <a:pPr algn="ctr" fontAlgn="b"/>
                      <a:r>
                        <a:rPr lang="en-US" sz="2200" b="1" i="0" u="none" strike="noStrike" dirty="0">
                          <a:solidFill>
                            <a:srgbClr val="000000"/>
                          </a:solidFill>
                          <a:effectLst/>
                          <a:latin typeface="Constantia" panose="02030602050306030303" pitchFamily="18" charset="0"/>
                        </a:rPr>
                        <a:t>5.3%</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solidFill>
                      <a:srgbClr val="E4F1FF"/>
                    </a:solidFill>
                  </a:tcPr>
                </a:tc>
                <a:extLst>
                  <a:ext uri="{0D108BD9-81ED-4DB2-BD59-A6C34878D82A}">
                    <a16:rowId xmlns:a16="http://schemas.microsoft.com/office/drawing/2014/main" val="996049385"/>
                  </a:ext>
                </a:extLst>
              </a:tr>
              <a:tr h="326592">
                <a:tc>
                  <a:txBody>
                    <a:bodyPr/>
                    <a:lstStyle/>
                    <a:p>
                      <a:pPr algn="l" fontAlgn="b"/>
                      <a:r>
                        <a:rPr lang="en-US" sz="2200" b="1" i="0" u="none" strike="noStrike" dirty="0">
                          <a:solidFill>
                            <a:srgbClr val="000000"/>
                          </a:solidFill>
                          <a:effectLst/>
                          <a:latin typeface="Constantia" panose="02030602050306030303" pitchFamily="18" charset="0"/>
                        </a:rPr>
                        <a:t>Energy</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solidFill>
                      <a:srgbClr val="E4F1FF"/>
                    </a:solidFill>
                  </a:tcPr>
                </a:tc>
                <a:tc>
                  <a:txBody>
                    <a:bodyPr/>
                    <a:lstStyle/>
                    <a:p>
                      <a:pPr algn="ctr" fontAlgn="b"/>
                      <a:r>
                        <a:rPr lang="en-US" sz="2200" b="1" i="0" u="none" strike="noStrike" dirty="0">
                          <a:solidFill>
                            <a:srgbClr val="000000"/>
                          </a:solidFill>
                          <a:effectLst/>
                          <a:latin typeface="Constantia" panose="02030602050306030303" pitchFamily="18" charset="0"/>
                        </a:rPr>
                        <a:t>30.0%</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solidFill>
                      <a:srgbClr val="E4F1FF"/>
                    </a:solidFill>
                  </a:tcPr>
                </a:tc>
                <a:extLst>
                  <a:ext uri="{0D108BD9-81ED-4DB2-BD59-A6C34878D82A}">
                    <a16:rowId xmlns:a16="http://schemas.microsoft.com/office/drawing/2014/main" val="645911595"/>
                  </a:ext>
                </a:extLst>
              </a:tr>
              <a:tr h="297722">
                <a:tc>
                  <a:txBody>
                    <a:bodyPr/>
                    <a:lstStyle/>
                    <a:p>
                      <a:pPr marL="179388" indent="0" algn="l" fontAlgn="b">
                        <a:tabLst/>
                      </a:pPr>
                      <a:r>
                        <a:rPr lang="en-US" sz="2000" b="0" i="0" u="none" strike="noStrike" dirty="0">
                          <a:solidFill>
                            <a:srgbClr val="000000"/>
                          </a:solidFill>
                          <a:effectLst/>
                          <a:latin typeface="Constantia" panose="02030602050306030303" pitchFamily="18" charset="0"/>
                        </a:rPr>
                        <a:t>Energy commodities</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49.5%</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296317245"/>
                  </a:ext>
                </a:extLst>
              </a:tr>
              <a:tr h="297722">
                <a:tc>
                  <a:txBody>
                    <a:bodyPr/>
                    <a:lstStyle/>
                    <a:p>
                      <a:pPr marL="179388" indent="0" algn="l" fontAlgn="b">
                        <a:tabLst/>
                      </a:pPr>
                      <a:r>
                        <a:rPr lang="en-US" sz="2000" b="0" i="0" u="none" strike="noStrike" dirty="0">
                          <a:solidFill>
                            <a:srgbClr val="000000"/>
                          </a:solidFill>
                          <a:effectLst/>
                          <a:latin typeface="Constantia" panose="02030602050306030303" pitchFamily="18" charset="0"/>
                        </a:rPr>
                        <a:t>Energy services</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11.2%</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2803974748"/>
                  </a:ext>
                </a:extLst>
              </a:tr>
              <a:tr h="326592">
                <a:tc>
                  <a:txBody>
                    <a:bodyPr/>
                    <a:lstStyle/>
                    <a:p>
                      <a:pPr algn="l" fontAlgn="b"/>
                      <a:r>
                        <a:rPr lang="en-US" sz="2200" b="1" i="0" u="none" strike="noStrike" dirty="0">
                          <a:solidFill>
                            <a:srgbClr val="000000"/>
                          </a:solidFill>
                          <a:effectLst/>
                          <a:latin typeface="Constantia" panose="02030602050306030303" pitchFamily="18" charset="0"/>
                        </a:rPr>
                        <a:t>Commodities less food and energy commodities</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solidFill>
                      <a:srgbClr val="E4F1FF"/>
                    </a:solidFill>
                  </a:tcPr>
                </a:tc>
                <a:tc>
                  <a:txBody>
                    <a:bodyPr/>
                    <a:lstStyle/>
                    <a:p>
                      <a:pPr algn="ctr" fontAlgn="b"/>
                      <a:r>
                        <a:rPr lang="en-US" sz="2200" b="1" i="0" u="none" strike="noStrike" dirty="0">
                          <a:solidFill>
                            <a:srgbClr val="000000"/>
                          </a:solidFill>
                          <a:effectLst/>
                          <a:latin typeface="Constantia" panose="02030602050306030303" pitchFamily="18" charset="0"/>
                        </a:rPr>
                        <a:t>8.4%</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solidFill>
                      <a:srgbClr val="E4F1FF"/>
                    </a:solidFill>
                  </a:tcPr>
                </a:tc>
                <a:extLst>
                  <a:ext uri="{0D108BD9-81ED-4DB2-BD59-A6C34878D82A}">
                    <a16:rowId xmlns:a16="http://schemas.microsoft.com/office/drawing/2014/main" val="43638781"/>
                  </a:ext>
                </a:extLst>
              </a:tr>
              <a:tr h="297722">
                <a:tc>
                  <a:txBody>
                    <a:bodyPr/>
                    <a:lstStyle/>
                    <a:p>
                      <a:pPr marL="179388" indent="0" algn="l" fontAlgn="b">
                        <a:tabLst/>
                      </a:pPr>
                      <a:r>
                        <a:rPr lang="en-US" sz="2000" b="0" i="0" u="none" strike="noStrike" dirty="0">
                          <a:solidFill>
                            <a:srgbClr val="000000"/>
                          </a:solidFill>
                          <a:effectLst/>
                          <a:latin typeface="Constantia" panose="02030602050306030303" pitchFamily="18" charset="0"/>
                        </a:rPr>
                        <a:t>Apparel</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4.3%</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25324333"/>
                  </a:ext>
                </a:extLst>
              </a:tr>
              <a:tr h="297722">
                <a:tc>
                  <a:txBody>
                    <a:bodyPr/>
                    <a:lstStyle/>
                    <a:p>
                      <a:pPr marL="179388" indent="0" algn="l" fontAlgn="b">
                        <a:tabLst/>
                      </a:pPr>
                      <a:r>
                        <a:rPr lang="en-US" sz="2000" b="0" i="0" u="none" strike="noStrike" cap="none" dirty="0">
                          <a:solidFill>
                            <a:srgbClr val="000000"/>
                          </a:solidFill>
                          <a:effectLst/>
                          <a:latin typeface="Constantia" panose="02030602050306030303" pitchFamily="18" charset="0"/>
                          <a:ea typeface="+mn-ea"/>
                          <a:cs typeface="+mn-cs"/>
                          <a:sym typeface="Arial"/>
                        </a:rPr>
                        <a:t>New</a:t>
                      </a:r>
                      <a:r>
                        <a:rPr lang="en-US" sz="2000" b="0" i="0" u="none" strike="noStrike" dirty="0">
                          <a:solidFill>
                            <a:srgbClr val="000000"/>
                          </a:solidFill>
                          <a:effectLst/>
                          <a:latin typeface="Constantia" panose="02030602050306030303" pitchFamily="18" charset="0"/>
                        </a:rPr>
                        <a:t> vehicles</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9.8%</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2126302087"/>
                  </a:ext>
                </a:extLst>
              </a:tr>
              <a:tr h="297722">
                <a:tc>
                  <a:txBody>
                    <a:bodyPr/>
                    <a:lstStyle/>
                    <a:p>
                      <a:pPr marL="179388" indent="0" algn="l" fontAlgn="b">
                        <a:tabLst/>
                      </a:pPr>
                      <a:r>
                        <a:rPr lang="en-US" sz="2000" b="0" i="0" u="none" strike="noStrike" dirty="0">
                          <a:solidFill>
                            <a:srgbClr val="000000"/>
                          </a:solidFill>
                          <a:effectLst/>
                          <a:latin typeface="Constantia" panose="02030602050306030303" pitchFamily="18" charset="0"/>
                        </a:rPr>
                        <a:t>Used cars and trucks</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26.4%</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793268834"/>
                  </a:ext>
                </a:extLst>
              </a:tr>
              <a:tr h="297722">
                <a:tc>
                  <a:txBody>
                    <a:bodyPr/>
                    <a:lstStyle/>
                    <a:p>
                      <a:pPr marL="179388" indent="0" algn="l" fontAlgn="b">
                        <a:tabLst/>
                      </a:pPr>
                      <a:r>
                        <a:rPr lang="en-US" sz="2000" b="0" i="0" u="none" strike="noStrike" dirty="0">
                          <a:solidFill>
                            <a:srgbClr val="000000"/>
                          </a:solidFill>
                          <a:effectLst/>
                          <a:latin typeface="Constantia" panose="02030602050306030303" pitchFamily="18" charset="0"/>
                        </a:rPr>
                        <a:t>Medical care commodities</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-0.4%</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3825900645"/>
                  </a:ext>
                </a:extLst>
              </a:tr>
              <a:tr h="297722">
                <a:tc>
                  <a:txBody>
                    <a:bodyPr/>
                    <a:lstStyle/>
                    <a:p>
                      <a:pPr marL="179388" indent="0" algn="l" fontAlgn="b">
                        <a:tabLst/>
                      </a:pPr>
                      <a:r>
                        <a:rPr lang="en-US" sz="2000" b="0" i="0" u="none" strike="noStrike" dirty="0">
                          <a:solidFill>
                            <a:srgbClr val="000000"/>
                          </a:solidFill>
                          <a:effectLst/>
                          <a:latin typeface="Constantia" panose="02030602050306030303" pitchFamily="18" charset="0"/>
                        </a:rPr>
                        <a:t>Alcoholic beverages</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2.2%</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71956901"/>
                  </a:ext>
                </a:extLst>
              </a:tr>
              <a:tr h="297722">
                <a:tc>
                  <a:txBody>
                    <a:bodyPr/>
                    <a:lstStyle/>
                    <a:p>
                      <a:pPr marL="179388" indent="0" algn="l" fontAlgn="b">
                        <a:tabLst/>
                      </a:pPr>
                      <a:r>
                        <a:rPr lang="en-US" sz="2000" b="0" i="0" u="none" strike="noStrike" dirty="0">
                          <a:solidFill>
                            <a:srgbClr val="000000"/>
                          </a:solidFill>
                          <a:effectLst/>
                          <a:latin typeface="Constantia" panose="02030602050306030303" pitchFamily="18" charset="0"/>
                        </a:rPr>
                        <a:t>Tobacco and smoking products</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8.5%</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264987956"/>
                  </a:ext>
                </a:extLst>
              </a:tr>
              <a:tr h="326592">
                <a:tc>
                  <a:txBody>
                    <a:bodyPr/>
                    <a:lstStyle/>
                    <a:p>
                      <a:pPr algn="l" fontAlgn="b"/>
                      <a:r>
                        <a:rPr lang="en-US" sz="2200" b="1" i="0" u="none" strike="noStrike" dirty="0">
                          <a:solidFill>
                            <a:srgbClr val="000000"/>
                          </a:solidFill>
                          <a:effectLst/>
                          <a:latin typeface="Constantia" panose="02030602050306030303" pitchFamily="18" charset="0"/>
                        </a:rPr>
                        <a:t>Services less energy services</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solidFill>
                      <a:srgbClr val="E4F1FF"/>
                    </a:solidFill>
                  </a:tcPr>
                </a:tc>
                <a:tc>
                  <a:txBody>
                    <a:bodyPr/>
                    <a:lstStyle/>
                    <a:p>
                      <a:pPr algn="ctr" fontAlgn="b"/>
                      <a:r>
                        <a:rPr lang="en-US" sz="2200" b="1" i="0" u="none" strike="noStrike" dirty="0">
                          <a:solidFill>
                            <a:srgbClr val="000000"/>
                          </a:solidFill>
                          <a:effectLst/>
                          <a:latin typeface="Constantia" panose="02030602050306030303" pitchFamily="18" charset="0"/>
                        </a:rPr>
                        <a:t>3.2%</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solidFill>
                      <a:srgbClr val="E4F1FF"/>
                    </a:solidFill>
                  </a:tcPr>
                </a:tc>
                <a:extLst>
                  <a:ext uri="{0D108BD9-81ED-4DB2-BD59-A6C34878D82A}">
                    <a16:rowId xmlns:a16="http://schemas.microsoft.com/office/drawing/2014/main" val="3857912667"/>
                  </a:ext>
                </a:extLst>
              </a:tr>
              <a:tr h="297722">
                <a:tc>
                  <a:txBody>
                    <a:bodyPr/>
                    <a:lstStyle/>
                    <a:p>
                      <a:pPr marL="179388" indent="0" algn="l" fontAlgn="b">
                        <a:tabLst/>
                      </a:pPr>
                      <a:r>
                        <a:rPr lang="en-US" sz="2000" b="0" i="0" u="none" strike="noStrike" dirty="0">
                          <a:solidFill>
                            <a:srgbClr val="000000"/>
                          </a:solidFill>
                          <a:effectLst/>
                          <a:latin typeface="Constantia" panose="02030602050306030303" pitchFamily="18" charset="0"/>
                        </a:rPr>
                        <a:t>Shelter</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3.5%</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3279662183"/>
                  </a:ext>
                </a:extLst>
              </a:tr>
              <a:tr h="297722">
                <a:tc>
                  <a:txBody>
                    <a:bodyPr/>
                    <a:lstStyle/>
                    <a:p>
                      <a:pPr marL="179388" indent="0" algn="l" fontAlgn="b">
                        <a:tabLst/>
                      </a:pPr>
                      <a:r>
                        <a:rPr lang="en-US" sz="2000" b="0" i="0" u="none" strike="noStrike" dirty="0">
                          <a:solidFill>
                            <a:srgbClr val="000000"/>
                          </a:solidFill>
                          <a:effectLst/>
                          <a:latin typeface="Constantia" panose="02030602050306030303" pitchFamily="18" charset="0"/>
                        </a:rPr>
                        <a:t>Medical care services</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1.7%</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4066612315"/>
                  </a:ext>
                </a:extLst>
              </a:tr>
              <a:tr h="297722">
                <a:tc>
                  <a:txBody>
                    <a:bodyPr/>
                    <a:lstStyle/>
                    <a:p>
                      <a:pPr marL="179388" indent="0" algn="l" fontAlgn="b">
                        <a:tabLst/>
                      </a:pPr>
                      <a:r>
                        <a:rPr lang="en-US" sz="2000" b="0" i="0" u="none" strike="noStrike" dirty="0">
                          <a:solidFill>
                            <a:srgbClr val="000000"/>
                          </a:solidFill>
                          <a:effectLst/>
                          <a:latin typeface="Constantia" panose="02030602050306030303" pitchFamily="18" charset="0"/>
                        </a:rPr>
                        <a:t>Transportation services</a:t>
                      </a:r>
                    </a:p>
                  </a:txBody>
                  <a:tcPr marL="857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onstantia" panose="02030602050306030303" pitchFamily="18" charset="0"/>
                        </a:rPr>
                        <a:t>4.5%</a:t>
                      </a:r>
                    </a:p>
                  </a:txBody>
                  <a:tcPr marL="9525" marR="9525" marT="9525" marB="0" anchor="ctr">
                    <a:lnL w="12700" cap="flat" cmpd="sng" algn="ctr">
                      <a:solidFill>
                        <a:srgbClr val="C1D8FC"/>
                      </a:solidFill>
                      <a:prstDash val="solid"/>
                      <a:round/>
                      <a:headEnd type="none" w="med" len="med"/>
                      <a:tailEnd type="none" w="med" len="med"/>
                    </a:lnL>
                    <a:lnR w="12700" cap="flat" cmpd="sng" algn="ctr">
                      <a:solidFill>
                        <a:srgbClr val="C1D8FC"/>
                      </a:solidFill>
                      <a:prstDash val="solid"/>
                      <a:round/>
                      <a:headEnd type="none" w="med" len="med"/>
                      <a:tailEnd type="none" w="med" len="med"/>
                    </a:lnR>
                    <a:lnT w="12700" cap="flat" cmpd="sng" algn="ctr">
                      <a:solidFill>
                        <a:srgbClr val="C1D8FC"/>
                      </a:solidFill>
                      <a:prstDash val="solid"/>
                      <a:round/>
                      <a:headEnd type="none" w="med" len="med"/>
                      <a:tailEnd type="none" w="med" len="med"/>
                    </a:lnT>
                    <a:lnB w="12700" cap="flat" cmpd="sng" algn="ctr">
                      <a:solidFill>
                        <a:srgbClr val="C1D8FC"/>
                      </a:solidFill>
                      <a:prstDash val="solid"/>
                      <a:round/>
                      <a:headEnd type="none" w="med" len="med"/>
                      <a:tailEnd type="none" w="med" len="med"/>
                    </a:lnB>
                    <a:noFill/>
                  </a:tcPr>
                </a:tc>
                <a:extLst>
                  <a:ext uri="{0D108BD9-81ED-4DB2-BD59-A6C34878D82A}">
                    <a16:rowId xmlns:a16="http://schemas.microsoft.com/office/drawing/2014/main" val="2274359016"/>
                  </a:ext>
                </a:extLst>
              </a:tr>
            </a:tbl>
          </a:graphicData>
        </a:graphic>
      </p:graphicFrame>
    </p:spTree>
    <p:extLst>
      <p:ext uri="{BB962C8B-B14F-4D97-AF65-F5344CB8AC3E}">
        <p14:creationId xmlns:p14="http://schemas.microsoft.com/office/powerpoint/2010/main" val="348028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cfcbe528a7_0_118"/>
          <p:cNvSpPr txBox="1">
            <a:spLocks noGrp="1"/>
          </p:cNvSpPr>
          <p:nvPr>
            <p:ph type="title"/>
          </p:nvPr>
        </p:nvSpPr>
        <p:spPr>
          <a:xfrm>
            <a:off x="285303" y="41553"/>
            <a:ext cx="11588041" cy="825600"/>
          </a:xfrm>
          <a:prstGeom prst="rect">
            <a:avLst/>
          </a:prstGeom>
        </p:spPr>
        <p:txBody>
          <a:bodyPr spcFirstLastPara="1" wrap="square" lIns="91425" tIns="45700" rIns="91425" bIns="45700" anchor="ctr" anchorCtr="0">
            <a:normAutofit fontScale="90000"/>
          </a:bodyPr>
          <a:lstStyle/>
          <a:p>
            <a:r>
              <a:rPr lang="en-US" dirty="0"/>
              <a:t>CE Webinar Audience Poll Results: </a:t>
            </a:r>
            <a:br>
              <a:rPr lang="en-US" dirty="0"/>
            </a:br>
            <a:r>
              <a:rPr lang="en-US" sz="2700" dirty="0">
                <a:solidFill>
                  <a:srgbClr val="FFFFFF"/>
                </a:solidFill>
              </a:rPr>
              <a:t>"Over the last three months, how has your company’s backlog fared?"</a:t>
            </a:r>
            <a:endParaRPr sz="2700" dirty="0"/>
          </a:p>
        </p:txBody>
      </p:sp>
      <p:graphicFrame>
        <p:nvGraphicFramePr>
          <p:cNvPr id="2" name="Chart 1">
            <a:extLst>
              <a:ext uri="{FF2B5EF4-FFF2-40B4-BE49-F238E27FC236}">
                <a16:creationId xmlns:a16="http://schemas.microsoft.com/office/drawing/2014/main" id="{34353664-1A7F-1D41-A50D-276CEF3EEBAA}"/>
              </a:ext>
            </a:extLst>
          </p:cNvPr>
          <p:cNvGraphicFramePr/>
          <p:nvPr/>
        </p:nvGraphicFramePr>
        <p:xfrm>
          <a:off x="50799" y="964136"/>
          <a:ext cx="12070080" cy="5212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90371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9D6B0-0F62-5C45-9DF1-DDDA5D009061}"/>
              </a:ext>
            </a:extLst>
          </p:cNvPr>
          <p:cNvSpPr>
            <a:spLocks noGrp="1"/>
          </p:cNvSpPr>
          <p:nvPr>
            <p:ph type="title"/>
          </p:nvPr>
        </p:nvSpPr>
        <p:spPr>
          <a:xfrm>
            <a:off x="285304" y="79131"/>
            <a:ext cx="10515600" cy="825722"/>
          </a:xfrm>
        </p:spPr>
        <p:txBody>
          <a:bodyPr>
            <a:normAutofit fontScale="90000"/>
          </a:bodyPr>
          <a:lstStyle/>
          <a:p>
            <a:r>
              <a:rPr lang="en-US" sz="3300" dirty="0">
                <a:latin typeface="Arial" panose="020B0604020202020204" pitchFamily="34" charset="0"/>
                <a:cs typeface="Arial" panose="020B0604020202020204" pitchFamily="34" charset="0"/>
              </a:rPr>
              <a:t>Inputs to Construction PPI (NSA)</a:t>
            </a:r>
            <a:br>
              <a:rPr lang="en-US" dirty="0">
                <a:latin typeface="Arial" panose="020B0604020202020204" pitchFamily="34" charset="0"/>
                <a:cs typeface="Arial" panose="020B0604020202020204" pitchFamily="34" charset="0"/>
              </a:rPr>
            </a:br>
            <a:r>
              <a:rPr lang="en-US" sz="2900" b="0" dirty="0">
                <a:latin typeface="Arial" panose="020B0604020202020204" pitchFamily="34" charset="0"/>
                <a:cs typeface="Arial" panose="020B0604020202020204" pitchFamily="34" charset="0"/>
              </a:rPr>
              <a:t>October 2001 – October 2021</a:t>
            </a:r>
          </a:p>
        </p:txBody>
      </p:sp>
      <p:sp>
        <p:nvSpPr>
          <p:cNvPr id="3" name="Text Placeholder 2">
            <a:extLst>
              <a:ext uri="{FF2B5EF4-FFF2-40B4-BE49-F238E27FC236}">
                <a16:creationId xmlns:a16="http://schemas.microsoft.com/office/drawing/2014/main" id="{73AEAB18-95A9-FF40-96A0-B639AC12DF12}"/>
              </a:ext>
            </a:extLst>
          </p:cNvPr>
          <p:cNvSpPr>
            <a:spLocks noGrp="1"/>
          </p:cNvSpPr>
          <p:nvPr>
            <p:ph type="body" sz="quarter" idx="10"/>
          </p:nvPr>
        </p:nvSpPr>
        <p:spPr/>
        <p:txBody>
          <a:bodyPr/>
          <a:lstStyle/>
          <a:p>
            <a:r>
              <a:rPr lang="en-US" dirty="0">
                <a:latin typeface="Arial" panose="020B0604020202020204" pitchFamily="34" charset="0"/>
              </a:rPr>
              <a:t>Source: U.S. Bureau of Labor Statistics</a:t>
            </a:r>
          </a:p>
        </p:txBody>
      </p:sp>
      <p:graphicFrame>
        <p:nvGraphicFramePr>
          <p:cNvPr id="4" name="Content Placeholder 8">
            <a:extLst>
              <a:ext uri="{FF2B5EF4-FFF2-40B4-BE49-F238E27FC236}">
                <a16:creationId xmlns:a16="http://schemas.microsoft.com/office/drawing/2014/main" id="{1C9CD337-3D3E-CD4C-BC96-ABD913C45052}"/>
              </a:ext>
            </a:extLst>
          </p:cNvPr>
          <p:cNvGraphicFramePr>
            <a:graphicFrameLocks/>
          </p:cNvGraphicFramePr>
          <p:nvPr/>
        </p:nvGraphicFramePr>
        <p:xfrm>
          <a:off x="50104" y="955786"/>
          <a:ext cx="12070080" cy="5212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9302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74E46-F7D4-A448-8390-BE70919A6AAE}"/>
              </a:ext>
            </a:extLst>
          </p:cNvPr>
          <p:cNvSpPr>
            <a:spLocks noGrp="1"/>
          </p:cNvSpPr>
          <p:nvPr>
            <p:ph type="title"/>
          </p:nvPr>
        </p:nvSpPr>
        <p:spPr>
          <a:xfrm>
            <a:off x="285304" y="66605"/>
            <a:ext cx="10515600" cy="825722"/>
          </a:xfrm>
        </p:spPr>
        <p:txBody>
          <a:bodyPr>
            <a:normAutofit fontScale="90000"/>
          </a:bodyPr>
          <a:lstStyle/>
          <a:p>
            <a:r>
              <a:rPr lang="en-US" sz="3300" dirty="0">
                <a:latin typeface="Arial" panose="020B0604020202020204" pitchFamily="34" charset="0"/>
                <a:cs typeface="Arial" panose="020B0604020202020204" pitchFamily="34" charset="0"/>
              </a:rPr>
              <a:t>Construction Materials PPI (NSA)</a:t>
            </a:r>
            <a:br>
              <a:rPr lang="en-US" dirty="0">
                <a:latin typeface="Arial" panose="020B0604020202020204" pitchFamily="34" charset="0"/>
                <a:cs typeface="Arial" panose="020B0604020202020204" pitchFamily="34" charset="0"/>
              </a:rPr>
            </a:br>
            <a:r>
              <a:rPr lang="en-US" sz="2900" b="0" dirty="0">
                <a:latin typeface="Arial" panose="020B0604020202020204" pitchFamily="34" charset="0"/>
                <a:cs typeface="Arial" panose="020B0604020202020204" pitchFamily="34" charset="0"/>
              </a:rPr>
              <a:t>12-Month % Change as of October 2021</a:t>
            </a:r>
          </a:p>
        </p:txBody>
      </p:sp>
      <p:sp>
        <p:nvSpPr>
          <p:cNvPr id="3" name="Text Placeholder 2">
            <a:extLst>
              <a:ext uri="{FF2B5EF4-FFF2-40B4-BE49-F238E27FC236}">
                <a16:creationId xmlns:a16="http://schemas.microsoft.com/office/drawing/2014/main" id="{22B972D9-26CF-F748-9BB9-FDA0AC9D8782}"/>
              </a:ext>
            </a:extLst>
          </p:cNvPr>
          <p:cNvSpPr>
            <a:spLocks noGrp="1"/>
          </p:cNvSpPr>
          <p:nvPr>
            <p:ph type="body" sz="quarter" idx="10"/>
          </p:nvPr>
        </p:nvSpPr>
        <p:spPr/>
        <p:txBody>
          <a:bodyPr/>
          <a:lstStyle/>
          <a:p>
            <a:r>
              <a:rPr lang="en-US" dirty="0">
                <a:latin typeface="Arial" panose="020B0604020202020204" pitchFamily="34" charset="0"/>
              </a:rPr>
              <a:t>Source: U.S. Bureau of Labor Statistics</a:t>
            </a:r>
          </a:p>
        </p:txBody>
      </p:sp>
      <p:graphicFrame>
        <p:nvGraphicFramePr>
          <p:cNvPr id="4" name="Chart 3">
            <a:extLst>
              <a:ext uri="{FF2B5EF4-FFF2-40B4-BE49-F238E27FC236}">
                <a16:creationId xmlns:a16="http://schemas.microsoft.com/office/drawing/2014/main" id="{C94079EA-F0FA-2847-BC27-FC0550A7C734}"/>
              </a:ext>
            </a:extLst>
          </p:cNvPr>
          <p:cNvGraphicFramePr/>
          <p:nvPr/>
        </p:nvGraphicFramePr>
        <p:xfrm>
          <a:off x="51610" y="973777"/>
          <a:ext cx="12070080" cy="53949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1">
            <a:extLst>
              <a:ext uri="{FF2B5EF4-FFF2-40B4-BE49-F238E27FC236}">
                <a16:creationId xmlns:a16="http://schemas.microsoft.com/office/drawing/2014/main" id="{C325CC7A-A6B8-6242-B91E-350680822FA6}"/>
              </a:ext>
            </a:extLst>
          </p:cNvPr>
          <p:cNvSpPr txBox="1"/>
          <p:nvPr/>
        </p:nvSpPr>
        <p:spPr>
          <a:xfrm>
            <a:off x="9120906" y="4379814"/>
            <a:ext cx="2756565" cy="9681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latin typeface="Constantia" panose="02030602050306030303" pitchFamily="18" charset="0"/>
              </a:rPr>
              <a:t>Inputs to Construction Industries: </a:t>
            </a:r>
          </a:p>
          <a:p>
            <a:pPr algn="ctr"/>
            <a:r>
              <a:rPr lang="en-US" sz="1800" b="1" dirty="0">
                <a:latin typeface="Constantia" panose="02030602050306030303" pitchFamily="18" charset="0"/>
              </a:rPr>
              <a:t>+21.1%</a:t>
            </a:r>
          </a:p>
        </p:txBody>
      </p:sp>
    </p:spTree>
    <p:extLst>
      <p:ext uri="{BB962C8B-B14F-4D97-AF65-F5344CB8AC3E}">
        <p14:creationId xmlns:p14="http://schemas.microsoft.com/office/powerpoint/2010/main" val="2845876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E0B70-684E-1D4F-ABD3-353F5D552414}"/>
              </a:ext>
            </a:extLst>
          </p:cNvPr>
          <p:cNvSpPr>
            <a:spLocks noGrp="1"/>
          </p:cNvSpPr>
          <p:nvPr>
            <p:ph type="title"/>
          </p:nvPr>
        </p:nvSpPr>
        <p:spPr>
          <a:xfrm>
            <a:off x="285304" y="41553"/>
            <a:ext cx="11628400" cy="825722"/>
          </a:xfrm>
        </p:spPr>
        <p:txBody>
          <a:bodyPr>
            <a:normAutofit fontScale="90000"/>
          </a:bodyPr>
          <a:lstStyle/>
          <a:p>
            <a:r>
              <a:rPr lang="en-US" sz="3300" dirty="0"/>
              <a:t>PPI: New Nonresidential Building Construction by Region</a:t>
            </a:r>
            <a:br>
              <a:rPr lang="en-US" dirty="0"/>
            </a:br>
            <a:r>
              <a:rPr lang="en-US" sz="2900" b="0" dirty="0"/>
              <a:t>February 2020 v. October 2021 % Change</a:t>
            </a:r>
          </a:p>
        </p:txBody>
      </p:sp>
      <p:sp>
        <p:nvSpPr>
          <p:cNvPr id="3" name="Text Placeholder 2">
            <a:extLst>
              <a:ext uri="{FF2B5EF4-FFF2-40B4-BE49-F238E27FC236}">
                <a16:creationId xmlns:a16="http://schemas.microsoft.com/office/drawing/2014/main" id="{72287CA4-4D9B-C84A-8CE3-B8571912D57C}"/>
              </a:ext>
            </a:extLst>
          </p:cNvPr>
          <p:cNvSpPr>
            <a:spLocks noGrp="1"/>
          </p:cNvSpPr>
          <p:nvPr>
            <p:ph type="body" sz="quarter" idx="10"/>
          </p:nvPr>
        </p:nvSpPr>
        <p:spPr/>
        <p:txBody>
          <a:bodyPr/>
          <a:lstStyle/>
          <a:p>
            <a:r>
              <a:rPr lang="en-US" dirty="0"/>
              <a:t>Source: U.S. Bureau of Labor Statistics</a:t>
            </a:r>
          </a:p>
        </p:txBody>
      </p:sp>
      <p:graphicFrame>
        <p:nvGraphicFramePr>
          <p:cNvPr id="4" name="Chart 3">
            <a:extLst>
              <a:ext uri="{FF2B5EF4-FFF2-40B4-BE49-F238E27FC236}">
                <a16:creationId xmlns:a16="http://schemas.microsoft.com/office/drawing/2014/main" id="{789F6714-8595-2240-AB0E-BF43F23C52A2}"/>
              </a:ext>
            </a:extLst>
          </p:cNvPr>
          <p:cNvGraphicFramePr/>
          <p:nvPr/>
        </p:nvGraphicFramePr>
        <p:xfrm>
          <a:off x="45720" y="982980"/>
          <a:ext cx="12070080" cy="5212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66753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AFDB-BAA9-C545-8020-707D712DF589}"/>
              </a:ext>
            </a:extLst>
          </p:cNvPr>
          <p:cNvSpPr>
            <a:spLocks noGrp="1"/>
          </p:cNvSpPr>
          <p:nvPr>
            <p:ph type="title"/>
          </p:nvPr>
        </p:nvSpPr>
        <p:spPr/>
        <p:txBody>
          <a:bodyPr>
            <a:normAutofit fontScale="90000"/>
          </a:bodyPr>
          <a:lstStyle/>
          <a:p>
            <a:r>
              <a:rPr lang="en-US" sz="3300" dirty="0"/>
              <a:t>Nonresidential Construction Put-in-Place</a:t>
            </a:r>
            <a:br>
              <a:rPr lang="en-US" dirty="0"/>
            </a:br>
            <a:r>
              <a:rPr lang="en-US" sz="2900" b="0" dirty="0"/>
              <a:t>October 2006 – October 2021</a:t>
            </a:r>
          </a:p>
        </p:txBody>
      </p:sp>
      <p:sp>
        <p:nvSpPr>
          <p:cNvPr id="3" name="Text Placeholder 2">
            <a:extLst>
              <a:ext uri="{FF2B5EF4-FFF2-40B4-BE49-F238E27FC236}">
                <a16:creationId xmlns:a16="http://schemas.microsoft.com/office/drawing/2014/main" id="{720E85EB-27CD-D546-BD85-A098B6A0E34E}"/>
              </a:ext>
            </a:extLst>
          </p:cNvPr>
          <p:cNvSpPr>
            <a:spLocks noGrp="1"/>
          </p:cNvSpPr>
          <p:nvPr>
            <p:ph type="body" sz="quarter" idx="10"/>
          </p:nvPr>
        </p:nvSpPr>
        <p:spPr/>
        <p:txBody>
          <a:bodyPr/>
          <a:lstStyle/>
          <a:p>
            <a:r>
              <a:rPr lang="en-US" dirty="0"/>
              <a:t>Source: U.S. Census Bureau</a:t>
            </a:r>
          </a:p>
        </p:txBody>
      </p:sp>
      <p:graphicFrame>
        <p:nvGraphicFramePr>
          <p:cNvPr id="4" name="Chart 3">
            <a:extLst>
              <a:ext uri="{FF2B5EF4-FFF2-40B4-BE49-F238E27FC236}">
                <a16:creationId xmlns:a16="http://schemas.microsoft.com/office/drawing/2014/main" id="{E0B01C5F-EBF9-B945-AA8C-51D08288F883}"/>
              </a:ext>
            </a:extLst>
          </p:cNvPr>
          <p:cNvGraphicFramePr/>
          <p:nvPr/>
        </p:nvGraphicFramePr>
        <p:xfrm>
          <a:off x="48128" y="922014"/>
          <a:ext cx="12070080" cy="5394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7070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AFDB-BAA9-C545-8020-707D712DF589}"/>
              </a:ext>
            </a:extLst>
          </p:cNvPr>
          <p:cNvSpPr>
            <a:spLocks noGrp="1"/>
          </p:cNvSpPr>
          <p:nvPr>
            <p:ph type="title"/>
          </p:nvPr>
        </p:nvSpPr>
        <p:spPr>
          <a:xfrm>
            <a:off x="285304" y="41553"/>
            <a:ext cx="11719462" cy="825722"/>
          </a:xfrm>
        </p:spPr>
        <p:txBody>
          <a:bodyPr>
            <a:normAutofit fontScale="90000"/>
          </a:bodyPr>
          <a:lstStyle/>
          <a:p>
            <a:r>
              <a:rPr lang="en-US" sz="3300" dirty="0"/>
              <a:t>Nonresidential Construction Spending by Subsector</a:t>
            </a:r>
            <a:br>
              <a:rPr lang="en-US" sz="3600" dirty="0"/>
            </a:br>
            <a:r>
              <a:rPr lang="en-US" sz="2900" b="0" dirty="0"/>
              <a:t>February 2015 v. February 2020</a:t>
            </a:r>
          </a:p>
        </p:txBody>
      </p:sp>
      <p:sp>
        <p:nvSpPr>
          <p:cNvPr id="3" name="Text Placeholder 2">
            <a:extLst>
              <a:ext uri="{FF2B5EF4-FFF2-40B4-BE49-F238E27FC236}">
                <a16:creationId xmlns:a16="http://schemas.microsoft.com/office/drawing/2014/main" id="{720E85EB-27CD-D546-BD85-A098B6A0E34E}"/>
              </a:ext>
            </a:extLst>
          </p:cNvPr>
          <p:cNvSpPr>
            <a:spLocks noGrp="1"/>
          </p:cNvSpPr>
          <p:nvPr>
            <p:ph type="body" sz="quarter" idx="10"/>
          </p:nvPr>
        </p:nvSpPr>
        <p:spPr/>
        <p:txBody>
          <a:bodyPr/>
          <a:lstStyle/>
          <a:p>
            <a:r>
              <a:rPr lang="en-US" dirty="0"/>
              <a:t>Source: U.S. Census Bureau</a:t>
            </a:r>
          </a:p>
        </p:txBody>
      </p:sp>
      <p:graphicFrame>
        <p:nvGraphicFramePr>
          <p:cNvPr id="6" name="Chart 5">
            <a:extLst>
              <a:ext uri="{FF2B5EF4-FFF2-40B4-BE49-F238E27FC236}">
                <a16:creationId xmlns:a16="http://schemas.microsoft.com/office/drawing/2014/main" id="{4EE7648A-F20A-6D4A-89A5-2695F2802F52}"/>
              </a:ext>
            </a:extLst>
          </p:cNvPr>
          <p:cNvGraphicFramePr/>
          <p:nvPr/>
        </p:nvGraphicFramePr>
        <p:xfrm>
          <a:off x="44004" y="968875"/>
          <a:ext cx="12070080" cy="53988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1574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AFDB-BAA9-C545-8020-707D712DF589}"/>
              </a:ext>
            </a:extLst>
          </p:cNvPr>
          <p:cNvSpPr>
            <a:spLocks noGrp="1"/>
          </p:cNvSpPr>
          <p:nvPr>
            <p:ph type="title"/>
          </p:nvPr>
        </p:nvSpPr>
        <p:spPr>
          <a:xfrm>
            <a:off x="285304" y="41553"/>
            <a:ext cx="11719462" cy="825722"/>
          </a:xfrm>
        </p:spPr>
        <p:txBody>
          <a:bodyPr>
            <a:normAutofit fontScale="90000"/>
          </a:bodyPr>
          <a:lstStyle/>
          <a:p>
            <a:r>
              <a:rPr lang="en-US" sz="3300" dirty="0"/>
              <a:t>Nonresidential Construction Spending by Subsector</a:t>
            </a:r>
            <a:br>
              <a:rPr lang="en-US" sz="3600" dirty="0"/>
            </a:br>
            <a:r>
              <a:rPr lang="en-US" sz="2900" b="0" dirty="0"/>
              <a:t>February 2020 v. October 2021</a:t>
            </a:r>
          </a:p>
        </p:txBody>
      </p:sp>
      <p:sp>
        <p:nvSpPr>
          <p:cNvPr id="3" name="Text Placeholder 2">
            <a:extLst>
              <a:ext uri="{FF2B5EF4-FFF2-40B4-BE49-F238E27FC236}">
                <a16:creationId xmlns:a16="http://schemas.microsoft.com/office/drawing/2014/main" id="{720E85EB-27CD-D546-BD85-A098B6A0E34E}"/>
              </a:ext>
            </a:extLst>
          </p:cNvPr>
          <p:cNvSpPr>
            <a:spLocks noGrp="1"/>
          </p:cNvSpPr>
          <p:nvPr>
            <p:ph type="body" sz="quarter" idx="10"/>
          </p:nvPr>
        </p:nvSpPr>
        <p:spPr/>
        <p:txBody>
          <a:bodyPr/>
          <a:lstStyle/>
          <a:p>
            <a:r>
              <a:rPr lang="en-US" dirty="0"/>
              <a:t>Source: U.S. Census Bureau</a:t>
            </a:r>
          </a:p>
        </p:txBody>
      </p:sp>
      <p:graphicFrame>
        <p:nvGraphicFramePr>
          <p:cNvPr id="6" name="Chart 5">
            <a:extLst>
              <a:ext uri="{FF2B5EF4-FFF2-40B4-BE49-F238E27FC236}">
                <a16:creationId xmlns:a16="http://schemas.microsoft.com/office/drawing/2014/main" id="{4EE7648A-F20A-6D4A-89A5-2695F2802F52}"/>
              </a:ext>
            </a:extLst>
          </p:cNvPr>
          <p:cNvGraphicFramePr/>
          <p:nvPr/>
        </p:nvGraphicFramePr>
        <p:xfrm>
          <a:off x="44004" y="968875"/>
          <a:ext cx="12070080" cy="53988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9445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cfcbe528a7_0_118"/>
          <p:cNvSpPr txBox="1">
            <a:spLocks noGrp="1"/>
          </p:cNvSpPr>
          <p:nvPr>
            <p:ph type="title"/>
          </p:nvPr>
        </p:nvSpPr>
        <p:spPr>
          <a:xfrm>
            <a:off x="285303" y="41553"/>
            <a:ext cx="11588041" cy="825600"/>
          </a:xfrm>
          <a:prstGeom prst="rect">
            <a:avLst/>
          </a:prstGeom>
        </p:spPr>
        <p:txBody>
          <a:bodyPr spcFirstLastPara="1" wrap="square" lIns="91425" tIns="45700" rIns="91425" bIns="45700" anchor="ctr" anchorCtr="0">
            <a:normAutofit fontScale="90000"/>
          </a:bodyPr>
          <a:lstStyle/>
          <a:p>
            <a:r>
              <a:rPr lang="en-US" dirty="0"/>
              <a:t>CE Webinar Audience Poll Results: </a:t>
            </a:r>
            <a:br>
              <a:rPr lang="en-US" dirty="0"/>
            </a:br>
            <a:r>
              <a:rPr lang="en-US" sz="2700" dirty="0">
                <a:solidFill>
                  <a:srgbClr val="FFFFFF"/>
                </a:solidFill>
              </a:rPr>
              <a:t>"Where do you expect your company’s profit margins to be a year from now?"</a:t>
            </a:r>
            <a:endParaRPr sz="2700" dirty="0"/>
          </a:p>
        </p:txBody>
      </p:sp>
      <p:graphicFrame>
        <p:nvGraphicFramePr>
          <p:cNvPr id="2" name="Chart 1">
            <a:extLst>
              <a:ext uri="{FF2B5EF4-FFF2-40B4-BE49-F238E27FC236}">
                <a16:creationId xmlns:a16="http://schemas.microsoft.com/office/drawing/2014/main" id="{34353664-1A7F-1D41-A50D-276CEF3EEBAA}"/>
              </a:ext>
            </a:extLst>
          </p:cNvPr>
          <p:cNvGraphicFramePr/>
          <p:nvPr/>
        </p:nvGraphicFramePr>
        <p:xfrm>
          <a:off x="50799" y="964136"/>
          <a:ext cx="12070080" cy="5212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38083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0"/>
          <p:cNvSpPr txBox="1">
            <a:spLocks noGrp="1"/>
          </p:cNvSpPr>
          <p:nvPr>
            <p:ph type="title"/>
          </p:nvPr>
        </p:nvSpPr>
        <p:spPr>
          <a:xfrm>
            <a:off x="199360" y="2920446"/>
            <a:ext cx="11793281" cy="101710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8000"/>
              <a:buFont typeface="Arial"/>
              <a:buNone/>
            </a:pPr>
            <a:r>
              <a:rPr lang="en-US" sz="8000">
                <a:solidFill>
                  <a:schemeClr val="lt1"/>
                </a:solidFill>
              </a:rPr>
              <a:t>Outlook</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CCD5-3947-F64F-B5D7-EDA3AAA915E2}"/>
              </a:ext>
            </a:extLst>
          </p:cNvPr>
          <p:cNvSpPr>
            <a:spLocks noGrp="1"/>
          </p:cNvSpPr>
          <p:nvPr>
            <p:ph type="title"/>
          </p:nvPr>
        </p:nvSpPr>
        <p:spPr>
          <a:xfrm>
            <a:off x="285304" y="79131"/>
            <a:ext cx="10515600" cy="825722"/>
          </a:xfrm>
        </p:spPr>
        <p:txBody>
          <a:bodyPr>
            <a:normAutofit fontScale="90000"/>
          </a:bodyPr>
          <a:lstStyle/>
          <a:p>
            <a:r>
              <a:rPr lang="en-US" sz="3300" dirty="0">
                <a:latin typeface="Arial" panose="020B0604020202020204" pitchFamily="34" charset="0"/>
                <a:ea typeface="MS UI Gothic" panose="020B0600070205080204" pitchFamily="34" charset="-128"/>
                <a:cs typeface="Arial" panose="020B0604020202020204" pitchFamily="34" charset="0"/>
              </a:rPr>
              <a:t>ABC’s Construction Backlog Indicator</a:t>
            </a:r>
            <a:br>
              <a:rPr lang="en-US" dirty="0">
                <a:latin typeface="Arial" panose="020B0604020202020204" pitchFamily="34" charset="0"/>
                <a:ea typeface="MS UI Gothic" panose="020B0600070205080204" pitchFamily="34" charset="-128"/>
                <a:cs typeface="Arial" panose="020B0604020202020204" pitchFamily="34" charset="0"/>
              </a:rPr>
            </a:br>
            <a:r>
              <a:rPr lang="en-US" sz="2900" b="0" dirty="0">
                <a:latin typeface="Arial" panose="020B0604020202020204" pitchFamily="34" charset="0"/>
                <a:ea typeface="MS UI Gothic" panose="020B0600070205080204" pitchFamily="34" charset="-128"/>
                <a:cs typeface="Arial" panose="020B0604020202020204" pitchFamily="34" charset="0"/>
              </a:rPr>
              <a:t>2012 – October 2021</a:t>
            </a:r>
          </a:p>
        </p:txBody>
      </p:sp>
      <p:sp>
        <p:nvSpPr>
          <p:cNvPr id="3" name="Text Placeholder 2">
            <a:extLst>
              <a:ext uri="{FF2B5EF4-FFF2-40B4-BE49-F238E27FC236}">
                <a16:creationId xmlns:a16="http://schemas.microsoft.com/office/drawing/2014/main" id="{24F84B0D-4FC9-4A45-BFF2-2E30DB3848E4}"/>
              </a:ext>
            </a:extLst>
          </p:cNvPr>
          <p:cNvSpPr>
            <a:spLocks noGrp="1"/>
          </p:cNvSpPr>
          <p:nvPr>
            <p:ph type="body" sz="quarter" idx="10"/>
          </p:nvPr>
        </p:nvSpPr>
        <p:spPr>
          <a:xfrm>
            <a:off x="0" y="6600373"/>
            <a:ext cx="5238750" cy="228600"/>
          </a:xfrm>
        </p:spPr>
        <p:txBody>
          <a:bodyPr anchor="t"/>
          <a:lstStyle/>
          <a:p>
            <a:r>
              <a:rPr lang="en-US" i="1" dirty="0">
                <a:latin typeface="Nunito Sans"/>
                <a:cs typeface="Arial" panose="020B0604020202020204" pitchFamily="34" charset="0"/>
              </a:rPr>
              <a:t>Source: Associated Builders and Contractors; Sage</a:t>
            </a:r>
          </a:p>
        </p:txBody>
      </p:sp>
      <p:graphicFrame>
        <p:nvGraphicFramePr>
          <p:cNvPr id="7" name="Object 37">
            <a:extLst>
              <a:ext uri="{FF2B5EF4-FFF2-40B4-BE49-F238E27FC236}">
                <a16:creationId xmlns:a16="http://schemas.microsoft.com/office/drawing/2014/main" id="{0A26F544-226F-B546-8096-3378C9DA51B3}"/>
              </a:ext>
            </a:extLst>
          </p:cNvPr>
          <p:cNvGraphicFramePr>
            <a:graphicFrameLocks/>
          </p:cNvGraphicFramePr>
          <p:nvPr/>
        </p:nvGraphicFramePr>
        <p:xfrm>
          <a:off x="60960" y="1010015"/>
          <a:ext cx="12070080" cy="5212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9639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CCD5-3947-F64F-B5D7-EDA3AAA915E2}"/>
              </a:ext>
            </a:extLst>
          </p:cNvPr>
          <p:cNvSpPr>
            <a:spLocks noGrp="1"/>
          </p:cNvSpPr>
          <p:nvPr>
            <p:ph type="title"/>
          </p:nvPr>
        </p:nvSpPr>
        <p:spPr>
          <a:xfrm>
            <a:off x="285304" y="79131"/>
            <a:ext cx="11906696" cy="825722"/>
          </a:xfrm>
        </p:spPr>
        <p:txBody>
          <a:bodyPr>
            <a:normAutofit fontScale="90000"/>
          </a:bodyPr>
          <a:lstStyle/>
          <a:p>
            <a:r>
              <a:rPr lang="en-US" sz="3300" dirty="0">
                <a:latin typeface="Arial" panose="020B0604020202020204" pitchFamily="34" charset="0"/>
                <a:ea typeface="MS UI Gothic" panose="020B0600070205080204" pitchFamily="34" charset="-128"/>
                <a:cs typeface="Arial" panose="020B0604020202020204" pitchFamily="34" charset="0"/>
              </a:rPr>
              <a:t>ABC’s Construction Confidence Index</a:t>
            </a:r>
            <a:br>
              <a:rPr lang="en-US" dirty="0">
                <a:latin typeface="Arial" panose="020B0604020202020204" pitchFamily="34" charset="0"/>
                <a:ea typeface="MS UI Gothic" panose="020B0600070205080204" pitchFamily="34" charset="-128"/>
                <a:cs typeface="Arial" panose="020B0604020202020204" pitchFamily="34" charset="0"/>
              </a:rPr>
            </a:br>
            <a:r>
              <a:rPr lang="en-US" sz="2900" b="0" dirty="0">
                <a:latin typeface="Arial" panose="020B0604020202020204" pitchFamily="34" charset="0"/>
                <a:ea typeface="MS UI Gothic" panose="020B0600070205080204" pitchFamily="34" charset="-128"/>
                <a:cs typeface="Arial" panose="020B0604020202020204" pitchFamily="34" charset="0"/>
              </a:rPr>
              <a:t>2012 – </a:t>
            </a:r>
            <a:r>
              <a:rPr lang="en-US" sz="2900" b="0" dirty="0">
                <a:latin typeface="Arial" panose="020B0604020202020204" pitchFamily="34" charset="0"/>
                <a:cs typeface="Arial" panose="020B0604020202020204" pitchFamily="34" charset="0"/>
              </a:rPr>
              <a:t>October</a:t>
            </a:r>
            <a:r>
              <a:rPr lang="en-US" sz="2900" b="0" dirty="0">
                <a:latin typeface="Arial" panose="020B0604020202020204" pitchFamily="34" charset="0"/>
                <a:ea typeface="MS UI Gothic" panose="020B0600070205080204" pitchFamily="34" charset="-128"/>
                <a:cs typeface="Arial" panose="020B0604020202020204" pitchFamily="34" charset="0"/>
              </a:rPr>
              <a:t> 2021</a:t>
            </a:r>
          </a:p>
        </p:txBody>
      </p:sp>
      <p:sp>
        <p:nvSpPr>
          <p:cNvPr id="3" name="Text Placeholder 2">
            <a:extLst>
              <a:ext uri="{FF2B5EF4-FFF2-40B4-BE49-F238E27FC236}">
                <a16:creationId xmlns:a16="http://schemas.microsoft.com/office/drawing/2014/main" id="{24F84B0D-4FC9-4A45-BFF2-2E30DB3848E4}"/>
              </a:ext>
            </a:extLst>
          </p:cNvPr>
          <p:cNvSpPr>
            <a:spLocks noGrp="1"/>
          </p:cNvSpPr>
          <p:nvPr>
            <p:ph type="body" sz="quarter" idx="10"/>
          </p:nvPr>
        </p:nvSpPr>
        <p:spPr/>
        <p:txBody>
          <a:bodyPr/>
          <a:lstStyle/>
          <a:p>
            <a:r>
              <a:rPr lang="en-US" i="1" dirty="0">
                <a:latin typeface="Nunito Sans"/>
                <a:cs typeface="Arial" panose="020B0604020202020204" pitchFamily="34" charset="0"/>
              </a:rPr>
              <a:t>Source: Associated Builders and Contractors; Sage</a:t>
            </a:r>
          </a:p>
        </p:txBody>
      </p:sp>
      <p:graphicFrame>
        <p:nvGraphicFramePr>
          <p:cNvPr id="7" name="Chart 6">
            <a:extLst>
              <a:ext uri="{FF2B5EF4-FFF2-40B4-BE49-F238E27FC236}">
                <a16:creationId xmlns:a16="http://schemas.microsoft.com/office/drawing/2014/main" id="{17ACE569-8C6C-5D4F-824E-5BF6D9FE3F0A}"/>
              </a:ext>
            </a:extLst>
          </p:cNvPr>
          <p:cNvGraphicFramePr/>
          <p:nvPr/>
        </p:nvGraphicFramePr>
        <p:xfrm>
          <a:off x="60960" y="994409"/>
          <a:ext cx="12070080" cy="5212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088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CCD5-3947-F64F-B5D7-EDA3AAA915E2}"/>
              </a:ext>
            </a:extLst>
          </p:cNvPr>
          <p:cNvSpPr>
            <a:spLocks noGrp="1"/>
          </p:cNvSpPr>
          <p:nvPr>
            <p:ph type="title"/>
          </p:nvPr>
        </p:nvSpPr>
        <p:spPr>
          <a:xfrm>
            <a:off x="285303" y="79131"/>
            <a:ext cx="11522383" cy="825722"/>
          </a:xfrm>
        </p:spPr>
        <p:txBody>
          <a:bodyPr>
            <a:noAutofit/>
          </a:bodyPr>
          <a:lstStyle/>
          <a:p>
            <a:r>
              <a:rPr lang="en-US" dirty="0"/>
              <a:t>ABC’s Construction Confidence Index</a:t>
            </a:r>
            <a:br>
              <a:rPr lang="en-US" sz="2400" dirty="0"/>
            </a:br>
            <a:r>
              <a:rPr lang="en-US" sz="2600" b="0" dirty="0"/>
              <a:t>October 2020 v. October 2021</a:t>
            </a:r>
          </a:p>
        </p:txBody>
      </p:sp>
      <p:sp>
        <p:nvSpPr>
          <p:cNvPr id="3" name="Text Placeholder 2">
            <a:extLst>
              <a:ext uri="{FF2B5EF4-FFF2-40B4-BE49-F238E27FC236}">
                <a16:creationId xmlns:a16="http://schemas.microsoft.com/office/drawing/2014/main" id="{24F84B0D-4FC9-4A45-BFF2-2E30DB3848E4}"/>
              </a:ext>
            </a:extLst>
          </p:cNvPr>
          <p:cNvSpPr>
            <a:spLocks noGrp="1"/>
          </p:cNvSpPr>
          <p:nvPr>
            <p:ph type="body" sz="quarter" idx="10"/>
          </p:nvPr>
        </p:nvSpPr>
        <p:spPr/>
        <p:txBody>
          <a:bodyPr/>
          <a:lstStyle/>
          <a:p>
            <a:r>
              <a:rPr lang="en-US" dirty="0">
                <a:cs typeface="Arial" panose="020B0604020202020204" pitchFamily="34" charset="0"/>
              </a:rPr>
              <a:t>Source: Associated Builders and Contractors; Sage</a:t>
            </a:r>
          </a:p>
        </p:txBody>
      </p:sp>
      <p:graphicFrame>
        <p:nvGraphicFramePr>
          <p:cNvPr id="5" name="Chart 4">
            <a:extLst>
              <a:ext uri="{FF2B5EF4-FFF2-40B4-BE49-F238E27FC236}">
                <a16:creationId xmlns:a16="http://schemas.microsoft.com/office/drawing/2014/main" id="{AB105FF6-0905-184B-9C2B-99C675973235}"/>
              </a:ext>
            </a:extLst>
          </p:cNvPr>
          <p:cNvGraphicFramePr/>
          <p:nvPr/>
        </p:nvGraphicFramePr>
        <p:xfrm>
          <a:off x="39756" y="904853"/>
          <a:ext cx="12070080" cy="52120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21741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557AA-0579-44C4-BEA9-58F6EC26183F}"/>
              </a:ext>
            </a:extLst>
          </p:cNvPr>
          <p:cNvSpPr>
            <a:spLocks noGrp="1"/>
          </p:cNvSpPr>
          <p:nvPr>
            <p:ph type="title"/>
          </p:nvPr>
        </p:nvSpPr>
        <p:spPr>
          <a:xfrm>
            <a:off x="285304" y="41553"/>
            <a:ext cx="11569239" cy="825722"/>
          </a:xfrm>
        </p:spPr>
        <p:txBody>
          <a:bodyPr>
            <a:normAutofit fontScale="90000"/>
          </a:bodyPr>
          <a:lstStyle/>
          <a:p>
            <a:r>
              <a:rPr lang="en-US" sz="3300" dirty="0"/>
              <a:t>Global Growth Forecasts Anticipate an Uneven Recovery</a:t>
            </a:r>
            <a:br>
              <a:rPr lang="en-US" sz="3200" dirty="0"/>
            </a:br>
            <a:r>
              <a:rPr lang="en-US" sz="2900" b="0" dirty="0"/>
              <a:t>World Bank (June 2021)</a:t>
            </a:r>
            <a:endParaRPr lang="en-US" sz="2900" b="0" dirty="0">
              <a:solidFill>
                <a:srgbClr val="FF0000"/>
              </a:solidFill>
              <a:highlight>
                <a:srgbClr val="FFFF00"/>
              </a:highlight>
            </a:endParaRPr>
          </a:p>
        </p:txBody>
      </p:sp>
      <p:sp>
        <p:nvSpPr>
          <p:cNvPr id="5" name="Text Placeholder 4">
            <a:extLst>
              <a:ext uri="{FF2B5EF4-FFF2-40B4-BE49-F238E27FC236}">
                <a16:creationId xmlns:a16="http://schemas.microsoft.com/office/drawing/2014/main" id="{48003264-545E-574F-9874-A738FE989649}"/>
              </a:ext>
            </a:extLst>
          </p:cNvPr>
          <p:cNvSpPr>
            <a:spLocks noGrp="1"/>
          </p:cNvSpPr>
          <p:nvPr>
            <p:ph type="body" sz="quarter" idx="10"/>
          </p:nvPr>
        </p:nvSpPr>
        <p:spPr/>
        <p:txBody>
          <a:bodyPr/>
          <a:lstStyle/>
          <a:p>
            <a:r>
              <a:rPr lang="en-US" dirty="0"/>
              <a:t>Source: World Bank</a:t>
            </a:r>
          </a:p>
        </p:txBody>
      </p:sp>
      <p:sp>
        <p:nvSpPr>
          <p:cNvPr id="4" name="TextBox 3">
            <a:extLst>
              <a:ext uri="{FF2B5EF4-FFF2-40B4-BE49-F238E27FC236}">
                <a16:creationId xmlns:a16="http://schemas.microsoft.com/office/drawing/2014/main" id="{2E4FFC20-0ACD-7047-9FF3-B661297CB1B6}"/>
              </a:ext>
            </a:extLst>
          </p:cNvPr>
          <p:cNvSpPr txBox="1"/>
          <p:nvPr/>
        </p:nvSpPr>
        <p:spPr>
          <a:xfrm>
            <a:off x="701314" y="1371440"/>
            <a:ext cx="10789373" cy="4108817"/>
          </a:xfrm>
          <a:prstGeom prst="rect">
            <a:avLst/>
          </a:prstGeom>
          <a:noFill/>
        </p:spPr>
        <p:txBody>
          <a:bodyPr wrap="square" rtlCol="0">
            <a:spAutoFit/>
          </a:bodyPr>
          <a:lstStyle/>
          <a:p>
            <a:pPr>
              <a:spcAft>
                <a:spcPts val="1800"/>
              </a:spcAft>
            </a:pPr>
            <a:r>
              <a:rPr lang="en-US" sz="3100" b="1" dirty="0">
                <a:latin typeface="Constantia" panose="02030602050306030303" pitchFamily="18" charset="0"/>
              </a:rPr>
              <a:t>World Bank (June 2021)—2021: +5.6% (2022: +4.3%)</a:t>
            </a:r>
          </a:p>
          <a:p>
            <a:pPr marL="457200" indent="-457200">
              <a:spcAft>
                <a:spcPts val="600"/>
              </a:spcAft>
              <a:buFont typeface="Arial" panose="020B0604020202020204" pitchFamily="34" charset="0"/>
              <a:buChar char="•"/>
            </a:pPr>
            <a:r>
              <a:rPr lang="en-US" sz="3100" i="1" dirty="0">
                <a:latin typeface="Constantia" panose="02030602050306030303" pitchFamily="18" charset="0"/>
              </a:rPr>
              <a:t>“The world economy is experiencing an exceptionally strong but highly uneven recovery…Growth is concentrated in a few major economies, with most emerging market and developing economies (EMDEs) lagging behind: while about 90 percent of advanced economies are expected to regain their pre-pandemic per capita income levels by 2022, only about one-third of EMDEs are expected to do so.” </a:t>
            </a:r>
          </a:p>
        </p:txBody>
      </p:sp>
    </p:spTree>
    <p:extLst>
      <p:ext uri="{BB962C8B-B14F-4D97-AF65-F5344CB8AC3E}">
        <p14:creationId xmlns:p14="http://schemas.microsoft.com/office/powerpoint/2010/main" val="920367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557AA-0579-44C4-BEA9-58F6EC26183F}"/>
              </a:ext>
            </a:extLst>
          </p:cNvPr>
          <p:cNvSpPr>
            <a:spLocks noGrp="1"/>
          </p:cNvSpPr>
          <p:nvPr>
            <p:ph type="title"/>
          </p:nvPr>
        </p:nvSpPr>
        <p:spPr>
          <a:xfrm>
            <a:off x="285304" y="41553"/>
            <a:ext cx="11601896" cy="825722"/>
          </a:xfrm>
        </p:spPr>
        <p:txBody>
          <a:bodyPr>
            <a:normAutofit fontScale="90000"/>
          </a:bodyPr>
          <a:lstStyle/>
          <a:p>
            <a:r>
              <a:rPr lang="en-US" sz="3300" dirty="0"/>
              <a:t>Global Growth Forecasts Anticipate an Uneven Recovery</a:t>
            </a:r>
            <a:br>
              <a:rPr lang="en-US" sz="3200" dirty="0"/>
            </a:br>
            <a:r>
              <a:rPr lang="en-US" sz="2900" b="0" dirty="0"/>
              <a:t>OECD (September 2021)</a:t>
            </a:r>
            <a:endParaRPr lang="en-US" sz="2900" b="0" dirty="0">
              <a:solidFill>
                <a:srgbClr val="FF0000"/>
              </a:solidFill>
              <a:highlight>
                <a:srgbClr val="FFFF00"/>
              </a:highlight>
            </a:endParaRPr>
          </a:p>
        </p:txBody>
      </p:sp>
      <p:sp>
        <p:nvSpPr>
          <p:cNvPr id="5" name="Text Placeholder 4">
            <a:extLst>
              <a:ext uri="{FF2B5EF4-FFF2-40B4-BE49-F238E27FC236}">
                <a16:creationId xmlns:a16="http://schemas.microsoft.com/office/drawing/2014/main" id="{48003264-545E-574F-9874-A738FE989649}"/>
              </a:ext>
            </a:extLst>
          </p:cNvPr>
          <p:cNvSpPr>
            <a:spLocks noGrp="1"/>
          </p:cNvSpPr>
          <p:nvPr>
            <p:ph type="body" sz="quarter" idx="10"/>
          </p:nvPr>
        </p:nvSpPr>
        <p:spPr>
          <a:xfrm>
            <a:off x="0" y="6637867"/>
            <a:ext cx="6583680" cy="220133"/>
          </a:xfrm>
        </p:spPr>
        <p:txBody>
          <a:bodyPr/>
          <a:lstStyle/>
          <a:p>
            <a:r>
              <a:rPr lang="en-US" dirty="0"/>
              <a:t>Source: </a:t>
            </a:r>
            <a:r>
              <a:rPr lang="en-US" dirty="0" err="1"/>
              <a:t>Organisation</a:t>
            </a:r>
            <a:r>
              <a:rPr lang="en-US" dirty="0"/>
              <a:t> for Economic Co-operation and Development (OECD)</a:t>
            </a:r>
          </a:p>
        </p:txBody>
      </p:sp>
      <p:sp>
        <p:nvSpPr>
          <p:cNvPr id="4" name="TextBox 3">
            <a:extLst>
              <a:ext uri="{FF2B5EF4-FFF2-40B4-BE49-F238E27FC236}">
                <a16:creationId xmlns:a16="http://schemas.microsoft.com/office/drawing/2014/main" id="{2E4FFC20-0ACD-7047-9FF3-B661297CB1B6}"/>
              </a:ext>
            </a:extLst>
          </p:cNvPr>
          <p:cNvSpPr txBox="1"/>
          <p:nvPr/>
        </p:nvSpPr>
        <p:spPr>
          <a:xfrm>
            <a:off x="767948" y="1031915"/>
            <a:ext cx="10656104" cy="5401479"/>
          </a:xfrm>
          <a:prstGeom prst="rect">
            <a:avLst/>
          </a:prstGeom>
          <a:noFill/>
        </p:spPr>
        <p:txBody>
          <a:bodyPr wrap="square" rtlCol="0">
            <a:spAutoFit/>
          </a:bodyPr>
          <a:lstStyle/>
          <a:p>
            <a:pPr>
              <a:spcAft>
                <a:spcPts val="1800"/>
              </a:spcAft>
            </a:pPr>
            <a:r>
              <a:rPr lang="en-US" sz="3000" b="1" dirty="0">
                <a:latin typeface="Constantia" panose="02030602050306030303" pitchFamily="18" charset="0"/>
              </a:rPr>
              <a:t>OECD (September 2021)—2021: +5.7% (2022: +4.5%)</a:t>
            </a:r>
          </a:p>
          <a:p>
            <a:pPr marL="285750" indent="-285750">
              <a:spcAft>
                <a:spcPts val="600"/>
              </a:spcAft>
              <a:buFont typeface="Arial" panose="020B0604020202020204" pitchFamily="34" charset="0"/>
              <a:buChar char="•"/>
            </a:pPr>
            <a:r>
              <a:rPr lang="en-US" sz="3000" i="1" dirty="0">
                <a:latin typeface="Constantia" panose="02030602050306030303" pitchFamily="18" charset="0"/>
              </a:rPr>
              <a:t>“Economic growth has picked up this year, helped by strong policy support, the deployment of effective vaccines and the resumption of many economic activities…Global GDP has now surpassed its pre-pandemic level, but output and employment gaps remain in many countries, particularly in emerging-market and developing economies where vaccination rates are low…The economic impact of the Delta variant has so far been relatively mild in countries with high vaccination rates, but has lowered near-term momentum elsewhere and added to pressures on global supply chains and costs.”</a:t>
            </a:r>
          </a:p>
        </p:txBody>
      </p:sp>
    </p:spTree>
    <p:extLst>
      <p:ext uri="{BB962C8B-B14F-4D97-AF65-F5344CB8AC3E}">
        <p14:creationId xmlns:p14="http://schemas.microsoft.com/office/powerpoint/2010/main" val="1801284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557AA-0579-44C4-BEA9-58F6EC26183F}"/>
              </a:ext>
            </a:extLst>
          </p:cNvPr>
          <p:cNvSpPr>
            <a:spLocks noGrp="1"/>
          </p:cNvSpPr>
          <p:nvPr>
            <p:ph type="title"/>
          </p:nvPr>
        </p:nvSpPr>
        <p:spPr>
          <a:xfrm>
            <a:off x="285304" y="41553"/>
            <a:ext cx="11585567" cy="825722"/>
          </a:xfrm>
        </p:spPr>
        <p:txBody>
          <a:bodyPr>
            <a:normAutofit fontScale="90000"/>
          </a:bodyPr>
          <a:lstStyle/>
          <a:p>
            <a:r>
              <a:rPr lang="en-US" sz="3300" dirty="0"/>
              <a:t>Global Growth Forecasts Anticipate an Uneven Recovery</a:t>
            </a:r>
            <a:br>
              <a:rPr lang="en-US" sz="3200" dirty="0"/>
            </a:br>
            <a:r>
              <a:rPr lang="en-US" sz="2900" b="0" dirty="0"/>
              <a:t>IMF (October 2021)</a:t>
            </a:r>
            <a:endParaRPr lang="en-US" sz="2900" b="0" dirty="0">
              <a:solidFill>
                <a:srgbClr val="FF0000"/>
              </a:solidFill>
              <a:highlight>
                <a:srgbClr val="FFFF00"/>
              </a:highlight>
            </a:endParaRPr>
          </a:p>
        </p:txBody>
      </p:sp>
      <p:sp>
        <p:nvSpPr>
          <p:cNvPr id="5" name="Text Placeholder 4">
            <a:extLst>
              <a:ext uri="{FF2B5EF4-FFF2-40B4-BE49-F238E27FC236}">
                <a16:creationId xmlns:a16="http://schemas.microsoft.com/office/drawing/2014/main" id="{48003264-545E-574F-9874-A738FE989649}"/>
              </a:ext>
            </a:extLst>
          </p:cNvPr>
          <p:cNvSpPr>
            <a:spLocks noGrp="1"/>
          </p:cNvSpPr>
          <p:nvPr>
            <p:ph type="body" sz="quarter" idx="10"/>
          </p:nvPr>
        </p:nvSpPr>
        <p:spPr/>
        <p:txBody>
          <a:bodyPr/>
          <a:lstStyle/>
          <a:p>
            <a:r>
              <a:rPr lang="en-US" dirty="0"/>
              <a:t>Source: International Monetary Fund (IMF)</a:t>
            </a:r>
          </a:p>
        </p:txBody>
      </p:sp>
      <p:sp>
        <p:nvSpPr>
          <p:cNvPr id="4" name="TextBox 3">
            <a:extLst>
              <a:ext uri="{FF2B5EF4-FFF2-40B4-BE49-F238E27FC236}">
                <a16:creationId xmlns:a16="http://schemas.microsoft.com/office/drawing/2014/main" id="{2E4FFC20-0ACD-7047-9FF3-B661297CB1B6}"/>
              </a:ext>
            </a:extLst>
          </p:cNvPr>
          <p:cNvSpPr txBox="1"/>
          <p:nvPr/>
        </p:nvSpPr>
        <p:spPr>
          <a:xfrm>
            <a:off x="579974" y="1021851"/>
            <a:ext cx="11032053" cy="4939814"/>
          </a:xfrm>
          <a:prstGeom prst="rect">
            <a:avLst/>
          </a:prstGeom>
          <a:noFill/>
        </p:spPr>
        <p:txBody>
          <a:bodyPr wrap="square" rtlCol="0">
            <a:spAutoFit/>
          </a:bodyPr>
          <a:lstStyle/>
          <a:p>
            <a:pPr>
              <a:spcAft>
                <a:spcPts val="1800"/>
              </a:spcAft>
            </a:pPr>
            <a:r>
              <a:rPr lang="en-US" sz="3000" b="1" dirty="0">
                <a:latin typeface="Constantia" panose="02030602050306030303" pitchFamily="18" charset="0"/>
              </a:rPr>
              <a:t>IMF (October 2021)—2021: +5.9% (2022: +4.9%)</a:t>
            </a:r>
          </a:p>
          <a:p>
            <a:pPr marL="285750" indent="-285750">
              <a:spcAft>
                <a:spcPts val="600"/>
              </a:spcAft>
              <a:buFont typeface="Arial" panose="020B0604020202020204" pitchFamily="34" charset="0"/>
              <a:buChar char="•"/>
            </a:pPr>
            <a:r>
              <a:rPr lang="en-US" sz="3000" i="1" dirty="0">
                <a:latin typeface="Constantia" panose="02030602050306030303" pitchFamily="18" charset="0"/>
              </a:rPr>
              <a:t>“The global economic recovery is continuing, even as the pandemic resurges. The fault lines opened up by COVID-19 are looking more persistent—near-term divergences are expected to leave lasting imprints on medium-term performance. Vaccine access and early policy support are the principal drivers of the gaps... Rapid spread of Delta and the threat of new variants have increased uncertainty about how quickly the pandemic can be overcome. Policy choices have become more difficult, with limited room to maneuver.”</a:t>
            </a:r>
          </a:p>
        </p:txBody>
      </p:sp>
    </p:spTree>
    <p:extLst>
      <p:ext uri="{BB962C8B-B14F-4D97-AF65-F5344CB8AC3E}">
        <p14:creationId xmlns:p14="http://schemas.microsoft.com/office/powerpoint/2010/main" val="3229231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1C5FE-724F-CE43-A925-F9CEC4B467AB}"/>
              </a:ext>
            </a:extLst>
          </p:cNvPr>
          <p:cNvSpPr>
            <a:spLocks noGrp="1"/>
          </p:cNvSpPr>
          <p:nvPr>
            <p:ph type="title"/>
          </p:nvPr>
        </p:nvSpPr>
        <p:spPr>
          <a:xfrm>
            <a:off x="285304" y="98703"/>
            <a:ext cx="11840722" cy="825722"/>
          </a:xfrm>
        </p:spPr>
        <p:txBody>
          <a:bodyPr>
            <a:normAutofit/>
          </a:bodyPr>
          <a:lstStyle/>
          <a:p>
            <a:r>
              <a:rPr lang="en-US" sz="3200" b="1" dirty="0"/>
              <a:t>Projected Growth in Output by Select Global Areas, 2022</a:t>
            </a:r>
          </a:p>
        </p:txBody>
      </p:sp>
      <p:sp>
        <p:nvSpPr>
          <p:cNvPr id="3" name="Text Placeholder 2">
            <a:extLst>
              <a:ext uri="{FF2B5EF4-FFF2-40B4-BE49-F238E27FC236}">
                <a16:creationId xmlns:a16="http://schemas.microsoft.com/office/drawing/2014/main" id="{252973D6-B2D7-194E-BE54-6E76757099AF}"/>
              </a:ext>
            </a:extLst>
          </p:cNvPr>
          <p:cNvSpPr>
            <a:spLocks noGrp="1"/>
          </p:cNvSpPr>
          <p:nvPr>
            <p:ph type="body" sz="quarter" idx="10"/>
          </p:nvPr>
        </p:nvSpPr>
        <p:spPr>
          <a:xfrm>
            <a:off x="-11430" y="6657455"/>
            <a:ext cx="7357110" cy="186690"/>
          </a:xfrm>
        </p:spPr>
        <p:txBody>
          <a:bodyPr/>
          <a:lstStyle/>
          <a:p>
            <a:r>
              <a:rPr lang="en-US" dirty="0"/>
              <a:t>Source: International Monetary Fund, World Economic Outlook Database, October 2021</a:t>
            </a:r>
            <a:endParaRPr lang="en-US" dirty="0">
              <a:solidFill>
                <a:schemeClr val="tx1">
                  <a:lumMod val="75000"/>
                  <a:lumOff val="25000"/>
                </a:schemeClr>
              </a:solidFill>
            </a:endParaRPr>
          </a:p>
        </p:txBody>
      </p:sp>
      <p:graphicFrame>
        <p:nvGraphicFramePr>
          <p:cNvPr id="4" name="Object 5">
            <a:extLst>
              <a:ext uri="{FF2B5EF4-FFF2-40B4-BE49-F238E27FC236}">
                <a16:creationId xmlns:a16="http://schemas.microsoft.com/office/drawing/2014/main" id="{DA6D3DC2-F5BE-BA43-8C52-405F7A7E14F7}"/>
              </a:ext>
            </a:extLst>
          </p:cNvPr>
          <p:cNvGraphicFramePr>
            <a:graphicFrameLocks/>
          </p:cNvGraphicFramePr>
          <p:nvPr/>
        </p:nvGraphicFramePr>
        <p:xfrm>
          <a:off x="55946" y="982886"/>
          <a:ext cx="12070080" cy="521208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C620268-92CC-3741-B0AE-E918F0C35AA5}"/>
              </a:ext>
            </a:extLst>
          </p:cNvPr>
          <p:cNvSpPr txBox="1"/>
          <p:nvPr/>
        </p:nvSpPr>
        <p:spPr>
          <a:xfrm>
            <a:off x="180183" y="6229546"/>
            <a:ext cx="50000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2022 Global Output Growth Forecast: +4.9%</a:t>
            </a:r>
          </a:p>
        </p:txBody>
      </p:sp>
    </p:spTree>
    <p:extLst>
      <p:ext uri="{BB962C8B-B14F-4D97-AF65-F5344CB8AC3E}">
        <p14:creationId xmlns:p14="http://schemas.microsoft.com/office/powerpoint/2010/main" val="3947663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26"/>
          <p:cNvSpPr txBox="1">
            <a:spLocks noGrp="1"/>
          </p:cNvSpPr>
          <p:nvPr>
            <p:ph type="title"/>
          </p:nvPr>
        </p:nvSpPr>
        <p:spPr>
          <a:xfrm>
            <a:off x="0" y="1805940"/>
            <a:ext cx="4121237" cy="324612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800"/>
              <a:buFont typeface="Arial"/>
              <a:buNone/>
            </a:pPr>
            <a:r>
              <a:rPr lang="en-US" sz="4800">
                <a:latin typeface="Arial"/>
                <a:ea typeface="Arial"/>
                <a:cs typeface="Arial"/>
                <a:sym typeface="Arial"/>
              </a:rPr>
              <a:t>Conclusion</a:t>
            </a:r>
            <a:endParaRPr/>
          </a:p>
        </p:txBody>
      </p:sp>
      <p:sp>
        <p:nvSpPr>
          <p:cNvPr id="379" name="Google Shape;379;p26"/>
          <p:cNvSpPr txBox="1"/>
          <p:nvPr/>
        </p:nvSpPr>
        <p:spPr>
          <a:xfrm>
            <a:off x="4390586" y="427663"/>
            <a:ext cx="7920512" cy="6878766"/>
          </a:xfrm>
          <a:prstGeom prst="rect">
            <a:avLst/>
          </a:prstGeom>
          <a:noFill/>
          <a:ln>
            <a:noFill/>
          </a:ln>
        </p:spPr>
        <p:txBody>
          <a:bodyPr spcFirstLastPara="1" wrap="square" lIns="91425" tIns="45700" rIns="91425" bIns="45700" anchor="t" anchorCtr="0">
            <a:spAutoFit/>
          </a:bodyPr>
          <a:lstStyle/>
          <a:p>
            <a:pPr marL="457200" lvl="0" indent="-457200">
              <a:spcAft>
                <a:spcPts val="1200"/>
              </a:spcAft>
              <a:buClrTx/>
              <a:buFont typeface="Arial" panose="020B0604020202020204" pitchFamily="34" charset="0"/>
              <a:buChar char="•"/>
            </a:pPr>
            <a:r>
              <a:rPr lang="en-US" sz="2800" kern="1200" dirty="0">
                <a:solidFill>
                  <a:prstClr val="black"/>
                </a:solidFill>
                <a:latin typeface="Constantia" panose="02030602050306030303" pitchFamily="18" charset="0"/>
                <a:ea typeface="+mn-ea"/>
                <a:cs typeface="+mn-cs"/>
              </a:rPr>
              <a:t>Inflation stickier than many had anticipated – interest rates still remain low and will climb only gradually in ‘22;</a:t>
            </a:r>
          </a:p>
          <a:p>
            <a:pPr marL="457200" lvl="0" indent="-457200">
              <a:spcAft>
                <a:spcPts val="1200"/>
              </a:spcAft>
              <a:buClrTx/>
              <a:buFont typeface="Arial" panose="020B0604020202020204" pitchFamily="34" charset="0"/>
              <a:buChar char="•"/>
            </a:pPr>
            <a:r>
              <a:rPr lang="en-US" sz="2800" kern="1200" dirty="0">
                <a:solidFill>
                  <a:prstClr val="black"/>
                </a:solidFill>
                <a:latin typeface="Constantia" panose="02030602050306030303" pitchFamily="18" charset="0"/>
                <a:ea typeface="+mn-ea"/>
                <a:cs typeface="+mn-cs"/>
              </a:rPr>
              <a:t>Infrastructure package is a big deal;</a:t>
            </a:r>
          </a:p>
          <a:p>
            <a:pPr marL="457200" lvl="0" indent="-457200">
              <a:spcAft>
                <a:spcPts val="1200"/>
              </a:spcAft>
              <a:buClrTx/>
              <a:buFont typeface="Arial" panose="020B0604020202020204" pitchFamily="34" charset="0"/>
              <a:buChar char="•"/>
            </a:pPr>
            <a:r>
              <a:rPr lang="en-US" sz="2800" kern="1200" dirty="0">
                <a:solidFill>
                  <a:prstClr val="black"/>
                </a:solidFill>
                <a:latin typeface="Constantia" panose="02030602050306030303" pitchFamily="18" charset="0"/>
                <a:ea typeface="+mn-ea"/>
                <a:cs typeface="+mn-cs"/>
              </a:rPr>
              <a:t>Household savings remain strong;</a:t>
            </a:r>
          </a:p>
          <a:p>
            <a:pPr marL="457200" lvl="0" indent="-457200">
              <a:spcAft>
                <a:spcPts val="1200"/>
              </a:spcAft>
              <a:buClrTx/>
              <a:buFont typeface="Arial" panose="020B0604020202020204" pitchFamily="34" charset="0"/>
              <a:buChar char="•"/>
            </a:pPr>
            <a:r>
              <a:rPr lang="en-US" sz="2800" kern="1200" dirty="0">
                <a:solidFill>
                  <a:prstClr val="black"/>
                </a:solidFill>
                <a:latin typeface="Constantia" panose="02030602050306030303" pitchFamily="18" charset="0"/>
                <a:ea typeface="+mn-ea"/>
                <a:cs typeface="+mn-cs"/>
              </a:rPr>
              <a:t>Business investment is picking up, in large measure because of skills/labor shortages;</a:t>
            </a:r>
          </a:p>
          <a:p>
            <a:pPr marL="457200" lvl="0" indent="-457200">
              <a:spcAft>
                <a:spcPts val="1200"/>
              </a:spcAft>
              <a:buClrTx/>
              <a:buFont typeface="Arial" panose="020B0604020202020204" pitchFamily="34" charset="0"/>
              <a:buChar char="•"/>
            </a:pPr>
            <a:r>
              <a:rPr lang="en-US" sz="2800" kern="1200" dirty="0">
                <a:solidFill>
                  <a:prstClr val="black"/>
                </a:solidFill>
                <a:latin typeface="Constantia" panose="02030602050306030303" pitchFamily="18" charset="0"/>
                <a:ea typeface="+mn-ea"/>
                <a:cs typeface="+mn-cs"/>
              </a:rPr>
              <a:t>Public construction segments – home run – same with fulfillment &amp; data centers;</a:t>
            </a:r>
          </a:p>
          <a:p>
            <a:pPr marL="457200" lvl="0" indent="-457200">
              <a:spcAft>
                <a:spcPts val="1200"/>
              </a:spcAft>
              <a:buClrTx/>
              <a:buFont typeface="Arial" panose="020B0604020202020204" pitchFamily="34" charset="0"/>
              <a:buChar char="•"/>
            </a:pPr>
            <a:r>
              <a:rPr lang="en-US" sz="2800" kern="1200" dirty="0">
                <a:solidFill>
                  <a:prstClr val="black"/>
                </a:solidFill>
                <a:latin typeface="Constantia" panose="02030602050306030303" pitchFamily="18" charset="0"/>
                <a:ea typeface="+mn-ea"/>
                <a:cs typeface="+mn-cs"/>
              </a:rPr>
              <a:t>3-4% GDP growth, 3-4% inflation – that’s the prediction;</a:t>
            </a:r>
          </a:p>
          <a:p>
            <a:pPr marL="457200" lvl="0" indent="-457200">
              <a:spcAft>
                <a:spcPts val="1200"/>
              </a:spcAft>
              <a:buClrTx/>
              <a:buFont typeface="Arial" panose="020B0604020202020204" pitchFamily="34" charset="0"/>
              <a:buChar char="•"/>
            </a:pPr>
            <a:r>
              <a:rPr lang="en-US" sz="2800" kern="1200" dirty="0">
                <a:solidFill>
                  <a:prstClr val="black"/>
                </a:solidFill>
                <a:latin typeface="Constantia" panose="02030602050306030303" pitchFamily="18" charset="0"/>
                <a:ea typeface="+mn-ea"/>
                <a:cs typeface="+mn-cs"/>
              </a:rPr>
              <a:t>Omicron?</a:t>
            </a:r>
          </a:p>
          <a:p>
            <a:pPr marL="457200" lvl="0" indent="-457200">
              <a:spcAft>
                <a:spcPts val="1200"/>
              </a:spcAft>
              <a:buClrTx/>
              <a:buFont typeface="Arial" panose="020B0604020202020204" pitchFamily="34" charset="0"/>
              <a:buChar char="•"/>
            </a:pPr>
            <a:endParaRPr lang="en-US" sz="2500" kern="1200" dirty="0">
              <a:solidFill>
                <a:prstClr val="black"/>
              </a:solidFill>
              <a:latin typeface="Constantia" panose="02030602050306030303" pitchFamily="18" charset="0"/>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pic>
        <p:nvPicPr>
          <p:cNvPr id="482" name="Google Shape;482;gcfcbe528a7_0_20"/>
          <p:cNvPicPr preferRelativeResize="0"/>
          <p:nvPr/>
        </p:nvPicPr>
        <p:blipFill rotWithShape="1">
          <a:blip r:embed="rId3">
            <a:alphaModFix amt="30000"/>
          </a:blip>
          <a:srcRect b="14074"/>
          <a:stretch/>
        </p:blipFill>
        <p:spPr>
          <a:xfrm>
            <a:off x="0" y="904825"/>
            <a:ext cx="12192000" cy="5237824"/>
          </a:xfrm>
          <a:prstGeom prst="rect">
            <a:avLst/>
          </a:prstGeom>
          <a:noFill/>
          <a:ln>
            <a:noFill/>
          </a:ln>
        </p:spPr>
      </p:pic>
      <p:sp>
        <p:nvSpPr>
          <p:cNvPr id="483" name="Google Shape;483;gcfcbe528a7_0_20"/>
          <p:cNvSpPr/>
          <p:nvPr/>
        </p:nvSpPr>
        <p:spPr>
          <a:xfrm>
            <a:off x="0" y="5373875"/>
            <a:ext cx="12192000" cy="1484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FFFFFF"/>
              </a:highlight>
              <a:latin typeface="Arial"/>
              <a:ea typeface="Arial"/>
              <a:cs typeface="Arial"/>
              <a:sym typeface="Arial"/>
            </a:endParaRPr>
          </a:p>
        </p:txBody>
      </p:sp>
      <p:sp>
        <p:nvSpPr>
          <p:cNvPr id="484" name="Google Shape;484;gcfcbe528a7_0_20"/>
          <p:cNvSpPr txBox="1">
            <a:spLocks noGrp="1"/>
          </p:cNvSpPr>
          <p:nvPr>
            <p:ph type="title"/>
          </p:nvPr>
        </p:nvSpPr>
        <p:spPr>
          <a:xfrm>
            <a:off x="285304" y="41553"/>
            <a:ext cx="10515600" cy="825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000"/>
              <a:buNone/>
            </a:pPr>
            <a:r>
              <a:rPr lang="en-US"/>
              <a:t>Q&amp;A</a:t>
            </a:r>
            <a:endParaRPr/>
          </a:p>
        </p:txBody>
      </p:sp>
      <p:sp>
        <p:nvSpPr>
          <p:cNvPr id="485" name="Google Shape;485;gcfcbe528a7_0_20"/>
          <p:cNvSpPr txBox="1"/>
          <p:nvPr/>
        </p:nvSpPr>
        <p:spPr>
          <a:xfrm>
            <a:off x="218500" y="2704575"/>
            <a:ext cx="6696300" cy="57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Open Sans"/>
                <a:ea typeface="Open Sans"/>
                <a:cs typeface="Open Sans"/>
                <a:sym typeface="Open Sans"/>
              </a:rPr>
              <a:t>Subscribe to </a:t>
            </a:r>
            <a:r>
              <a:rPr lang="en-US" sz="1600" b="1" i="1" u="none" strike="noStrike" cap="none">
                <a:solidFill>
                  <a:srgbClr val="000000"/>
                </a:solidFill>
                <a:latin typeface="Open Sans"/>
                <a:ea typeface="Open Sans"/>
                <a:cs typeface="Open Sans"/>
                <a:sym typeface="Open Sans"/>
              </a:rPr>
              <a:t>Construction Executive</a:t>
            </a:r>
            <a:r>
              <a:rPr lang="en-US" sz="1600" b="1" i="0" u="none" strike="noStrike" cap="none">
                <a:solidFill>
                  <a:srgbClr val="000000"/>
                </a:solidFill>
                <a:latin typeface="Open Sans"/>
                <a:ea typeface="Open Sans"/>
                <a:cs typeface="Open Sans"/>
                <a:sym typeface="Open Sans"/>
              </a:rPr>
              <a:t> magazine (print, digital or both), </a:t>
            </a:r>
            <a:r>
              <a:rPr lang="en-US" sz="1600" b="1" i="1" u="none" strike="noStrike" cap="none">
                <a:solidFill>
                  <a:srgbClr val="000000"/>
                </a:solidFill>
                <a:latin typeface="Open Sans"/>
                <a:ea typeface="Open Sans"/>
                <a:cs typeface="Open Sans"/>
                <a:sym typeface="Open Sans"/>
              </a:rPr>
              <a:t>CE</a:t>
            </a:r>
            <a:r>
              <a:rPr lang="en-US" sz="1600" b="1" i="0" u="none" strike="noStrike" cap="none">
                <a:solidFill>
                  <a:srgbClr val="000000"/>
                </a:solidFill>
                <a:latin typeface="Open Sans"/>
                <a:ea typeface="Open Sans"/>
                <a:cs typeface="Open Sans"/>
                <a:sym typeface="Open Sans"/>
              </a:rPr>
              <a:t> Webinars and </a:t>
            </a:r>
            <a:r>
              <a:rPr lang="en-US" sz="1600" b="1" i="1" u="none" strike="noStrike" cap="none">
                <a:solidFill>
                  <a:srgbClr val="000000"/>
                </a:solidFill>
                <a:latin typeface="Open Sans"/>
                <a:ea typeface="Open Sans"/>
                <a:cs typeface="Open Sans"/>
                <a:sym typeface="Open Sans"/>
              </a:rPr>
              <a:t>CE This Week</a:t>
            </a:r>
            <a:r>
              <a:rPr lang="en-US" sz="1600" b="1" i="0" u="none" strike="noStrike" cap="none">
                <a:solidFill>
                  <a:srgbClr val="000000"/>
                </a:solidFill>
                <a:latin typeface="Open Sans"/>
                <a:ea typeface="Open Sans"/>
                <a:cs typeface="Open Sans"/>
                <a:sym typeface="Open Sans"/>
              </a:rPr>
              <a:t> all at once.</a:t>
            </a:r>
            <a:endParaRPr sz="1600" b="1" i="0" u="none" strike="noStrike" cap="none">
              <a:solidFill>
                <a:srgbClr val="000000"/>
              </a:solidFill>
              <a:latin typeface="Open Sans"/>
              <a:ea typeface="Open Sans"/>
              <a:cs typeface="Open Sans"/>
              <a:sym typeface="Open Sans"/>
            </a:endParaRPr>
          </a:p>
        </p:txBody>
      </p:sp>
      <p:sp>
        <p:nvSpPr>
          <p:cNvPr id="486" name="Google Shape;486;gcfcbe528a7_0_20">
            <a:hlinkClick r:id="rId4"/>
          </p:cNvPr>
          <p:cNvSpPr/>
          <p:nvPr/>
        </p:nvSpPr>
        <p:spPr>
          <a:xfrm>
            <a:off x="7977950" y="2704575"/>
            <a:ext cx="3413100" cy="654600"/>
          </a:xfrm>
          <a:prstGeom prst="roundRect">
            <a:avLst>
              <a:gd name="adj" fmla="val 24522"/>
            </a:avLst>
          </a:prstGeom>
          <a:solidFill>
            <a:srgbClr val="008DB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Open Sans"/>
                <a:ea typeface="Open Sans"/>
                <a:cs typeface="Open Sans"/>
                <a:sym typeface="Open Sans"/>
              </a:rPr>
              <a:t>ConstructionExec.com/subscribe</a:t>
            </a:r>
            <a:endParaRPr sz="1400" b="0" i="0" u="none" strike="noStrike" cap="none">
              <a:solidFill>
                <a:srgbClr val="FFFFFF"/>
              </a:solidFill>
              <a:latin typeface="Open Sans"/>
              <a:ea typeface="Open Sans"/>
              <a:cs typeface="Open Sans"/>
              <a:sym typeface="Open Sans"/>
            </a:endParaRPr>
          </a:p>
        </p:txBody>
      </p:sp>
      <p:sp>
        <p:nvSpPr>
          <p:cNvPr id="487" name="Google Shape;487;gcfcbe528a7_0_20"/>
          <p:cNvSpPr txBox="1"/>
          <p:nvPr/>
        </p:nvSpPr>
        <p:spPr>
          <a:xfrm>
            <a:off x="160675" y="4067350"/>
            <a:ext cx="6696300" cy="91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1" i="0" u="none" strike="noStrike" cap="none">
                <a:solidFill>
                  <a:srgbClr val="000000"/>
                </a:solidFill>
                <a:latin typeface="Open Sans"/>
                <a:ea typeface="Open Sans"/>
                <a:cs typeface="Open Sans"/>
                <a:sym typeface="Open Sans"/>
              </a:rPr>
              <a:t>Subscribe to </a:t>
            </a:r>
            <a:r>
              <a:rPr lang="en-US" sz="1500" b="1" i="1" u="none" strike="noStrike" cap="none">
                <a:solidFill>
                  <a:srgbClr val="000000"/>
                </a:solidFill>
                <a:latin typeface="Open Sans"/>
                <a:ea typeface="Open Sans"/>
                <a:cs typeface="Open Sans"/>
                <a:sym typeface="Open Sans"/>
              </a:rPr>
              <a:t>CE</a:t>
            </a:r>
            <a:r>
              <a:rPr lang="en-US" sz="1500" b="1" i="0" u="none" strike="noStrike" cap="none">
                <a:solidFill>
                  <a:srgbClr val="000000"/>
                </a:solidFill>
                <a:latin typeface="Open Sans"/>
                <a:ea typeface="Open Sans"/>
                <a:cs typeface="Open Sans"/>
                <a:sym typeface="Open Sans"/>
              </a:rPr>
              <a:t>’s free weekly customizable newsletter, </a:t>
            </a:r>
            <a:r>
              <a:rPr lang="en-US" sz="1500" b="1" i="1" u="none" strike="noStrike" cap="none">
                <a:solidFill>
                  <a:srgbClr val="000000"/>
                </a:solidFill>
                <a:latin typeface="Open Sans"/>
                <a:ea typeface="Open Sans"/>
                <a:cs typeface="Open Sans"/>
                <a:sym typeface="Open Sans"/>
              </a:rPr>
              <a:t>CE This Week</a:t>
            </a:r>
            <a:r>
              <a:rPr lang="en-US" sz="1500" b="1" i="0" u="none" strike="noStrike" cap="none">
                <a:solidFill>
                  <a:srgbClr val="000000"/>
                </a:solidFill>
                <a:latin typeface="Open Sans"/>
                <a:ea typeface="Open Sans"/>
                <a:cs typeface="Open Sans"/>
                <a:sym typeface="Open Sans"/>
              </a:rPr>
              <a:t>, for economic forecasts, workforce strategies, business tips and legal strategies, legal and regulatory advice and more—every week.</a:t>
            </a:r>
            <a:endParaRPr sz="1500" b="1" i="0" u="none" strike="noStrike" cap="none">
              <a:solidFill>
                <a:srgbClr val="000000"/>
              </a:solidFill>
              <a:latin typeface="Open Sans"/>
              <a:ea typeface="Open Sans"/>
              <a:cs typeface="Open Sans"/>
              <a:sym typeface="Open Sans"/>
            </a:endParaRPr>
          </a:p>
        </p:txBody>
      </p:sp>
      <p:sp>
        <p:nvSpPr>
          <p:cNvPr id="488" name="Google Shape;488;gcfcbe528a7_0_20">
            <a:hlinkClick r:id="rId5"/>
          </p:cNvPr>
          <p:cNvSpPr/>
          <p:nvPr/>
        </p:nvSpPr>
        <p:spPr>
          <a:xfrm>
            <a:off x="7920125" y="4160113"/>
            <a:ext cx="3413100" cy="654600"/>
          </a:xfrm>
          <a:prstGeom prst="roundRect">
            <a:avLst>
              <a:gd name="adj" fmla="val 24522"/>
            </a:avLst>
          </a:prstGeom>
          <a:solidFill>
            <a:srgbClr val="008DB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CEThisWeek.com</a:t>
            </a:r>
            <a:endParaRPr sz="1400" b="0" i="0" u="none" strike="noStrike" cap="none">
              <a:solidFill>
                <a:srgbClr val="FFFFFF"/>
              </a:solidFill>
              <a:latin typeface="Arial"/>
              <a:ea typeface="Arial"/>
              <a:cs typeface="Arial"/>
              <a:sym typeface="Arial"/>
            </a:endParaRPr>
          </a:p>
        </p:txBody>
      </p:sp>
      <p:sp>
        <p:nvSpPr>
          <p:cNvPr id="489" name="Google Shape;489;gcfcbe528a7_0_20"/>
          <p:cNvSpPr txBox="1"/>
          <p:nvPr/>
        </p:nvSpPr>
        <p:spPr>
          <a:xfrm>
            <a:off x="285300" y="1341800"/>
            <a:ext cx="6696300" cy="57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Open Sans"/>
                <a:ea typeface="Open Sans"/>
                <a:cs typeface="Open Sans"/>
                <a:sym typeface="Open Sans"/>
              </a:rPr>
              <a:t>Follow </a:t>
            </a:r>
            <a:r>
              <a:rPr lang="en-US" sz="1600" b="1" i="1" u="none" strike="noStrike" cap="none">
                <a:solidFill>
                  <a:srgbClr val="000000"/>
                </a:solidFill>
                <a:latin typeface="Open Sans"/>
                <a:ea typeface="Open Sans"/>
                <a:cs typeface="Open Sans"/>
                <a:sym typeface="Open Sans"/>
              </a:rPr>
              <a:t>Construction Executive</a:t>
            </a:r>
            <a:r>
              <a:rPr lang="en-US" sz="1600" b="1" i="0" u="none" strike="noStrike" cap="none">
                <a:solidFill>
                  <a:srgbClr val="000000"/>
                </a:solidFill>
                <a:latin typeface="Open Sans"/>
                <a:ea typeface="Open Sans"/>
                <a:cs typeface="Open Sans"/>
                <a:sym typeface="Open Sans"/>
              </a:rPr>
              <a:t> on Twitter</a:t>
            </a:r>
            <a:endParaRPr sz="1600" b="1" i="0" u="none" strike="noStrike" cap="none">
              <a:solidFill>
                <a:srgbClr val="000000"/>
              </a:solidFill>
              <a:latin typeface="Open Sans"/>
              <a:ea typeface="Open Sans"/>
              <a:cs typeface="Open Sans"/>
              <a:sym typeface="Open Sans"/>
            </a:endParaRPr>
          </a:p>
        </p:txBody>
      </p:sp>
      <p:sp>
        <p:nvSpPr>
          <p:cNvPr id="490" name="Google Shape;490;gcfcbe528a7_0_20">
            <a:hlinkClick r:id="rId6"/>
          </p:cNvPr>
          <p:cNvSpPr/>
          <p:nvPr/>
        </p:nvSpPr>
        <p:spPr>
          <a:xfrm>
            <a:off x="7977950" y="1302050"/>
            <a:ext cx="3413100" cy="654600"/>
          </a:xfrm>
          <a:prstGeom prst="roundRect">
            <a:avLst>
              <a:gd name="adj" fmla="val 24522"/>
            </a:avLst>
          </a:prstGeom>
          <a:solidFill>
            <a:srgbClr val="008DB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uFill>
                  <a:noFill/>
                </a:uFill>
                <a:latin typeface="Open Sans"/>
                <a:ea typeface="Open Sans"/>
                <a:cs typeface="Open Sans"/>
                <a:sym typeface="Open Sans"/>
                <a:hlinkClick r:id="rId7">
                  <a:extLst>
                    <a:ext uri="{A12FA001-AC4F-418D-AE19-62706E023703}">
                      <ahyp:hlinkClr xmlns:ahyp="http://schemas.microsoft.com/office/drawing/2018/hyperlinkcolor" val="tx"/>
                    </a:ext>
                  </a:extLst>
                </a:hlinkClick>
              </a:rPr>
              <a:t>@</a:t>
            </a:r>
            <a:r>
              <a:rPr lang="en-US" sz="1400" b="0" i="0" u="none" strike="noStrike" cap="none">
                <a:solidFill>
                  <a:srgbClr val="FFFFFF"/>
                </a:solidFill>
                <a:uFill>
                  <a:noFill/>
                </a:uFill>
                <a:latin typeface="Open Sans"/>
                <a:ea typeface="Open Sans"/>
                <a:cs typeface="Open Sans"/>
                <a:sym typeface="Open Sans"/>
                <a:hlinkClick r:id="rId8">
                  <a:extLst>
                    <a:ext uri="{A12FA001-AC4F-418D-AE19-62706E023703}">
                      <ahyp:hlinkClr xmlns:ahyp="http://schemas.microsoft.com/office/drawing/2018/hyperlinkcolor" val="tx"/>
                    </a:ext>
                  </a:extLst>
                </a:hlinkClick>
              </a:rPr>
              <a:t>ConstructionMag</a:t>
            </a:r>
            <a:endParaRPr sz="1400" b="0" i="0" u="none" strike="noStrike" cap="none">
              <a:solidFill>
                <a:srgbClr val="FFFFFF"/>
              </a:solidFill>
              <a:latin typeface="Open Sans"/>
              <a:ea typeface="Open Sans"/>
              <a:cs typeface="Open Sans"/>
              <a:sym typeface="Open Sans"/>
            </a:endParaRPr>
          </a:p>
        </p:txBody>
      </p:sp>
      <p:sp>
        <p:nvSpPr>
          <p:cNvPr id="491" name="Google Shape;491;gcfcbe528a7_0_20"/>
          <p:cNvSpPr txBox="1"/>
          <p:nvPr/>
        </p:nvSpPr>
        <p:spPr>
          <a:xfrm>
            <a:off x="0" y="5373875"/>
            <a:ext cx="12192000" cy="501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Open Sans Light"/>
                <a:ea typeface="Open Sans Light"/>
                <a:cs typeface="Open Sans Light"/>
                <a:sym typeface="Open Sans Light"/>
              </a:rPr>
              <a:t>And a huge thank you to our sponsors for making this webinar possible</a:t>
            </a:r>
            <a:endParaRPr sz="1600" b="0" i="0" u="none" strike="noStrike" cap="none">
              <a:solidFill>
                <a:srgbClr val="000000"/>
              </a:solidFill>
              <a:latin typeface="Open Sans Light"/>
              <a:ea typeface="Open Sans Light"/>
              <a:cs typeface="Open Sans Light"/>
              <a:sym typeface="Open Sans Light"/>
            </a:endParaRPr>
          </a:p>
        </p:txBody>
      </p:sp>
      <p:pic>
        <p:nvPicPr>
          <p:cNvPr id="492" name="Google Shape;492;gcfcbe528a7_0_20">
            <a:hlinkClick r:id="rId9"/>
          </p:cNvPr>
          <p:cNvPicPr preferRelativeResize="0"/>
          <p:nvPr/>
        </p:nvPicPr>
        <p:blipFill>
          <a:blip r:embed="rId10">
            <a:alphaModFix/>
          </a:blip>
          <a:stretch>
            <a:fillRect/>
          </a:stretch>
        </p:blipFill>
        <p:spPr>
          <a:xfrm>
            <a:off x="3089888" y="5744063"/>
            <a:ext cx="2598300" cy="926343"/>
          </a:xfrm>
          <a:prstGeom prst="rect">
            <a:avLst/>
          </a:prstGeom>
          <a:noFill/>
          <a:ln>
            <a:noFill/>
          </a:ln>
        </p:spPr>
      </p:pic>
      <p:pic>
        <p:nvPicPr>
          <p:cNvPr id="493" name="Google Shape;493;gcfcbe528a7_0_20">
            <a:hlinkClick r:id="rId11"/>
          </p:cNvPr>
          <p:cNvPicPr preferRelativeResize="0"/>
          <p:nvPr/>
        </p:nvPicPr>
        <p:blipFill>
          <a:blip r:embed="rId12">
            <a:alphaModFix/>
          </a:blip>
          <a:stretch>
            <a:fillRect/>
          </a:stretch>
        </p:blipFill>
        <p:spPr>
          <a:xfrm>
            <a:off x="9527375" y="5909665"/>
            <a:ext cx="2632351" cy="595123"/>
          </a:xfrm>
          <a:prstGeom prst="rect">
            <a:avLst/>
          </a:prstGeom>
          <a:noFill/>
          <a:ln>
            <a:noFill/>
          </a:ln>
        </p:spPr>
      </p:pic>
      <p:pic>
        <p:nvPicPr>
          <p:cNvPr id="494" name="Google Shape;494;gcfcbe528a7_0_20">
            <a:hlinkClick r:id="rId13"/>
          </p:cNvPr>
          <p:cNvPicPr preferRelativeResize="0"/>
          <p:nvPr/>
        </p:nvPicPr>
        <p:blipFill>
          <a:blip r:embed="rId14">
            <a:alphaModFix/>
          </a:blip>
          <a:stretch>
            <a:fillRect/>
          </a:stretch>
        </p:blipFill>
        <p:spPr>
          <a:xfrm>
            <a:off x="6020262" y="6000326"/>
            <a:ext cx="3175052" cy="500975"/>
          </a:xfrm>
          <a:prstGeom prst="rect">
            <a:avLst/>
          </a:prstGeom>
          <a:noFill/>
          <a:ln>
            <a:noFill/>
          </a:ln>
        </p:spPr>
      </p:pic>
      <p:pic>
        <p:nvPicPr>
          <p:cNvPr id="495" name="Google Shape;495;gcfcbe528a7_0_20">
            <a:hlinkClick r:id="rId15"/>
          </p:cNvPr>
          <p:cNvPicPr preferRelativeResize="0"/>
          <p:nvPr/>
        </p:nvPicPr>
        <p:blipFill>
          <a:blip r:embed="rId16">
            <a:alphaModFix/>
          </a:blip>
          <a:stretch>
            <a:fillRect/>
          </a:stretch>
        </p:blipFill>
        <p:spPr>
          <a:xfrm>
            <a:off x="125500" y="5735313"/>
            <a:ext cx="2632350" cy="1031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28"/>
          <p:cNvSpPr txBox="1">
            <a:spLocks noGrp="1"/>
          </p:cNvSpPr>
          <p:nvPr>
            <p:ph type="title"/>
          </p:nvPr>
        </p:nvSpPr>
        <p:spPr>
          <a:xfrm>
            <a:off x="147081" y="337747"/>
            <a:ext cx="11793281" cy="10171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6000"/>
              <a:buFont typeface="Arial"/>
              <a:buNone/>
            </a:pPr>
            <a:r>
              <a:rPr lang="en-US" sz="6000">
                <a:latin typeface="Arial"/>
                <a:ea typeface="Arial"/>
                <a:cs typeface="Arial"/>
                <a:sym typeface="Arial"/>
              </a:rPr>
              <a:t>Thank You</a:t>
            </a:r>
            <a:endParaRPr/>
          </a:p>
        </p:txBody>
      </p:sp>
      <p:sp>
        <p:nvSpPr>
          <p:cNvPr id="404" name="Google Shape;404;p28"/>
          <p:cNvSpPr txBox="1"/>
          <p:nvPr/>
        </p:nvSpPr>
        <p:spPr>
          <a:xfrm>
            <a:off x="511725" y="1441822"/>
            <a:ext cx="11168550" cy="4267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3500"/>
              <a:buFont typeface="Arial"/>
              <a:buNone/>
            </a:pPr>
            <a:r>
              <a:rPr lang="en-US" sz="3500" b="0" i="0" u="none" strike="noStrike" cap="none">
                <a:solidFill>
                  <a:schemeClr val="lt1"/>
                </a:solidFill>
                <a:latin typeface="Arial"/>
                <a:ea typeface="Arial"/>
                <a:cs typeface="Arial"/>
                <a:sym typeface="Arial"/>
              </a:rPr>
              <a:t>Please follow me on Twitter -- @sageanirban</a:t>
            </a:r>
            <a:endParaRPr sz="3500" b="0" i="0" u="none" strike="noStrike" cap="none">
              <a:solidFill>
                <a:schemeClr val="lt1"/>
              </a:solidFill>
              <a:latin typeface="Arial"/>
              <a:ea typeface="Arial"/>
              <a:cs typeface="Arial"/>
              <a:sym typeface="Arial"/>
            </a:endParaRPr>
          </a:p>
          <a:p>
            <a:pPr marL="0" marR="0" lvl="0" indent="0" algn="l" rtl="0">
              <a:lnSpc>
                <a:spcPct val="90000"/>
              </a:lnSpc>
              <a:spcBef>
                <a:spcPts val="2400"/>
              </a:spcBef>
              <a:spcAft>
                <a:spcPts val="0"/>
              </a:spcAft>
              <a:buClr>
                <a:schemeClr val="lt1"/>
              </a:buClr>
              <a:buSzPts val="3500"/>
              <a:buFont typeface="Arial"/>
              <a:buNone/>
            </a:pPr>
            <a:r>
              <a:rPr lang="en-US" sz="3500" b="0" i="0" u="none" strike="noStrike" cap="none">
                <a:solidFill>
                  <a:schemeClr val="lt1"/>
                </a:solidFill>
                <a:latin typeface="Arial"/>
                <a:ea typeface="Arial"/>
                <a:cs typeface="Arial"/>
                <a:sym typeface="Arial"/>
              </a:rPr>
              <a:t>Please follow my newsletter at </a:t>
            </a:r>
            <a:r>
              <a:rPr lang="en-US" sz="3500" b="0" i="0" u="sng" strike="noStrike" cap="none">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Basu.substack.com</a:t>
            </a:r>
            <a:r>
              <a:rPr lang="en-US" sz="3500" b="0" i="0" u="none" strike="noStrike" cap="none">
                <a:solidFill>
                  <a:schemeClr val="lt1"/>
                </a:solidFill>
                <a:latin typeface="Arial"/>
                <a:ea typeface="Arial"/>
                <a:cs typeface="Arial"/>
                <a:sym typeface="Arial"/>
              </a:rPr>
              <a:t>.</a:t>
            </a:r>
            <a:endParaRPr/>
          </a:p>
          <a:p>
            <a:pPr marL="0" marR="0" lvl="0" indent="0" algn="l" rtl="0">
              <a:lnSpc>
                <a:spcPct val="90000"/>
              </a:lnSpc>
              <a:spcBef>
                <a:spcPts val="2400"/>
              </a:spcBef>
              <a:spcAft>
                <a:spcPts val="0"/>
              </a:spcAft>
              <a:buClr>
                <a:schemeClr val="lt1"/>
              </a:buClr>
              <a:buSzPts val="3500"/>
              <a:buFont typeface="Arial"/>
              <a:buNone/>
            </a:pPr>
            <a:r>
              <a:rPr lang="en-US" sz="3500" b="0" i="0" u="none" strike="noStrike" cap="none">
                <a:solidFill>
                  <a:schemeClr val="lt1"/>
                </a:solidFill>
                <a:latin typeface="Arial"/>
                <a:ea typeface="Arial"/>
                <a:cs typeface="Arial"/>
                <a:sym typeface="Arial"/>
              </a:rPr>
              <a:t>Please look for updates of information at </a:t>
            </a:r>
            <a:r>
              <a:rPr lang="en-US" sz="3500" b="0" i="0" u="sng" strike="noStrike" cap="none">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www.sagepolicy.com</a:t>
            </a:r>
            <a:r>
              <a:rPr lang="en-US" sz="3500" b="0" i="0" u="none" strike="noStrike" cap="none">
                <a:solidFill>
                  <a:schemeClr val="lt1"/>
                </a:solidFill>
                <a:latin typeface="Arial"/>
                <a:ea typeface="Arial"/>
                <a:cs typeface="Arial"/>
                <a:sym typeface="Arial"/>
              </a:rPr>
              <a:t>.</a:t>
            </a:r>
            <a:endParaRPr/>
          </a:p>
          <a:p>
            <a:pPr marL="0" marR="0" lvl="0" indent="0" algn="l" rtl="0">
              <a:lnSpc>
                <a:spcPct val="90000"/>
              </a:lnSpc>
              <a:spcBef>
                <a:spcPts val="2400"/>
              </a:spcBef>
              <a:spcAft>
                <a:spcPts val="0"/>
              </a:spcAft>
              <a:buClr>
                <a:schemeClr val="lt1"/>
              </a:buClr>
              <a:buSzPts val="3500"/>
              <a:buFont typeface="Arial"/>
              <a:buNone/>
            </a:pPr>
            <a:r>
              <a:rPr lang="en-US" sz="3500" b="0" i="0" u="none" strike="noStrike" cap="none">
                <a:solidFill>
                  <a:schemeClr val="lt1"/>
                </a:solidFill>
                <a:latin typeface="Arial"/>
                <a:ea typeface="Arial"/>
                <a:cs typeface="Arial"/>
                <a:sym typeface="Arial"/>
              </a:rPr>
              <a:t>Please contact us when you require economic research &amp; policy analysis.</a:t>
            </a:r>
            <a:endParaRPr/>
          </a:p>
        </p:txBody>
      </p:sp>
    </p:spTree>
  </p:cSld>
  <p:clrMapOvr>
    <a:masterClrMapping/>
  </p:clrMapOvr>
</p:sld>
</file>

<file path=ppt/theme/_rels/themeOverride1.xml.rels><?xml version="1.0" encoding="UTF-8" standalone="yes"?>
<Relationships xmlns="http://schemas.openxmlformats.org/package/2006/relationships"><Relationship Id="rId1" Type="http://schemas.openxmlformats.org/officeDocument/2006/relationships/image" Target="../media/image7.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Default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Theme" id="{A2D59DD4-48DD-7C48-B353-18A44FDF0ACF}" vid="{3FD33DC2-7A6E-1445-9A40-DAA8DB2E9BCB}"/>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9">
    <a:dk1>
      <a:sysClr val="windowText" lastClr="000000"/>
    </a:dk1>
    <a:lt1>
      <a:sysClr val="window" lastClr="FFFFFF"/>
    </a:lt1>
    <a:dk2>
      <a:srgbClr val="646B86"/>
    </a:dk2>
    <a:lt2>
      <a:srgbClr val="000000"/>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9">
    <a:dk1>
      <a:sysClr val="windowText" lastClr="000000"/>
    </a:dk1>
    <a:lt1>
      <a:sysClr val="window" lastClr="FFFFFF"/>
    </a:lt1>
    <a:dk2>
      <a:srgbClr val="646B86"/>
    </a:dk2>
    <a:lt2>
      <a:srgbClr val="000000"/>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docProps/app.xml><?xml version="1.0" encoding="utf-8"?>
<Properties xmlns="http://schemas.openxmlformats.org/officeDocument/2006/extended-properties" xmlns:vt="http://schemas.openxmlformats.org/officeDocument/2006/docPropsVTypes">
  <TotalTime>612</TotalTime>
  <Words>2025</Words>
  <Application>Microsoft Office PowerPoint</Application>
  <PresentationFormat>Widescreen</PresentationFormat>
  <Paragraphs>325</Paragraphs>
  <Slides>31</Slides>
  <Notes>26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31</vt:i4>
      </vt:variant>
    </vt:vector>
  </HeadingPairs>
  <TitlesOfParts>
    <vt:vector size="42" baseType="lpstr">
      <vt:lpstr>Calibri</vt:lpstr>
      <vt:lpstr>Open Sans</vt:lpstr>
      <vt:lpstr>Open Sans Light</vt:lpstr>
      <vt:lpstr>Nunito Sans</vt:lpstr>
      <vt:lpstr>Times New Roman</vt:lpstr>
      <vt:lpstr>Constantia</vt:lpstr>
      <vt:lpstr>Arial</vt:lpstr>
      <vt:lpstr>Verdana</vt:lpstr>
      <vt:lpstr>MS UI Gothic</vt:lpstr>
      <vt:lpstr>Default Theme</vt:lpstr>
      <vt:lpstr>2_Default Theme</vt:lpstr>
      <vt:lpstr>Construction Executive’s 2022 Construction Economic Update &amp; Exclusive Forecast</vt:lpstr>
      <vt:lpstr>Construction Executive’s 2022 Construction Economic Update &amp; Exclusive Forecast</vt:lpstr>
      <vt:lpstr>Construction Executive’s  2022 Construction Economic Update &amp; Exclusive Forecast</vt:lpstr>
      <vt:lpstr>Economic Update</vt:lpstr>
      <vt:lpstr>Value of U.S. Manufacturers' Shipments, 12-Month % Change</vt:lpstr>
      <vt:lpstr>CE Webinar Audience Poll Results:  “Which of these is the leading challenge for your company today?”</vt:lpstr>
      <vt:lpstr>Construction Employment Growth, 25 Largest Metros (NSA) February 2020 v. October 2021 Percent Change</vt:lpstr>
      <vt:lpstr>Net Change in U.S. Jobs February 2020 – November 2021</vt:lpstr>
      <vt:lpstr>U.S. Nonfarm Employment by Industry Sector February 2020 v. November 2021</vt:lpstr>
      <vt:lpstr>Gross Domestic Product,1990Q3 – 2021Q3*</vt:lpstr>
      <vt:lpstr>U.S. Consumer Price Index, 12-Month % Change October 2000 – October 2021</vt:lpstr>
      <vt:lpstr>U.S. Consumer Price Index, Select Categories 12-Month % Change as of October 2021</vt:lpstr>
      <vt:lpstr>CE Webinar Audience Poll Results:  "Over the last three months, how has your company’s backlog fared?"</vt:lpstr>
      <vt:lpstr>Inputs to Construction PPI (NSA) October 2001 – October 2021</vt:lpstr>
      <vt:lpstr>Construction Materials PPI (NSA) 12-Month % Change as of October 2021</vt:lpstr>
      <vt:lpstr>PPI: New Nonresidential Building Construction by Region February 2020 v. October 2021 % Change</vt:lpstr>
      <vt:lpstr>Nonresidential Construction Put-in-Place October 2006 – October 2021</vt:lpstr>
      <vt:lpstr>Nonresidential Construction Spending by Subsector February 2015 v. February 2020</vt:lpstr>
      <vt:lpstr>Nonresidential Construction Spending by Subsector February 2020 v. October 2021</vt:lpstr>
      <vt:lpstr>CE Webinar Audience Poll Results:  "Where do you expect your company’s profit margins to be a year from now?"</vt:lpstr>
      <vt:lpstr>Outlook</vt:lpstr>
      <vt:lpstr>ABC’s Construction Backlog Indicator 2012 – October 2021</vt:lpstr>
      <vt:lpstr>ABC’s Construction Confidence Index 2012 – October 2021</vt:lpstr>
      <vt:lpstr>ABC’s Construction Confidence Index October 2020 v. October 2021</vt:lpstr>
      <vt:lpstr>Global Growth Forecasts Anticipate an Uneven Recovery World Bank (June 2021)</vt:lpstr>
      <vt:lpstr>Global Growth Forecasts Anticipate an Uneven Recovery OECD (September 2021)</vt:lpstr>
      <vt:lpstr>Global Growth Forecasts Anticipate an Uneven Recovery IMF (October 2021)</vt:lpstr>
      <vt:lpstr>Projected Growth in Output by Select Global Areas, 2022</vt:lpstr>
      <vt:lpstr>Conclusion</vt:lpstr>
      <vt:lpstr>Q&amp;A</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Construction Executive’s 2021Q3 Construction Economic Update &amp; Exclusive Forecast</dc:title>
  <dc:creator>Sayer Niblett</dc:creator>
  <cp:lastModifiedBy>Michael Ruth</cp:lastModifiedBy>
  <cp:revision>42</cp:revision>
  <dcterms:created xsi:type="dcterms:W3CDTF">2019-10-30T12:37:45Z</dcterms:created>
  <dcterms:modified xsi:type="dcterms:W3CDTF">2021-12-08T18:22:43Z</dcterms:modified>
</cp:coreProperties>
</file>